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0" r:id="rId4"/>
    <p:sldMasterId id="2147486130" r:id="rId5"/>
    <p:sldMasterId id="2147486136" r:id="rId6"/>
    <p:sldMasterId id="2147486161" r:id="rId7"/>
  </p:sldMasterIdLst>
  <p:notesMasterIdLst>
    <p:notesMasterId r:id="rId42"/>
  </p:notesMasterIdLst>
  <p:sldIdLst>
    <p:sldId id="256" r:id="rId8"/>
    <p:sldId id="4000" r:id="rId9"/>
    <p:sldId id="4002" r:id="rId10"/>
    <p:sldId id="4003" r:id="rId11"/>
    <p:sldId id="4004" r:id="rId12"/>
    <p:sldId id="4005" r:id="rId13"/>
    <p:sldId id="4006" r:id="rId14"/>
    <p:sldId id="4030" r:id="rId15"/>
    <p:sldId id="4007" r:id="rId16"/>
    <p:sldId id="4024" r:id="rId17"/>
    <p:sldId id="3530" r:id="rId18"/>
    <p:sldId id="2901" r:id="rId19"/>
    <p:sldId id="4008" r:id="rId20"/>
    <p:sldId id="4009" r:id="rId21"/>
    <p:sldId id="4011" r:id="rId22"/>
    <p:sldId id="4010" r:id="rId23"/>
    <p:sldId id="4015" r:id="rId24"/>
    <p:sldId id="4016" r:id="rId25"/>
    <p:sldId id="4017" r:id="rId26"/>
    <p:sldId id="4012" r:id="rId27"/>
    <p:sldId id="4013" r:id="rId28"/>
    <p:sldId id="4018" r:id="rId29"/>
    <p:sldId id="4021" r:id="rId30"/>
    <p:sldId id="4020" r:id="rId31"/>
    <p:sldId id="4014" r:id="rId32"/>
    <p:sldId id="4019" r:id="rId33"/>
    <p:sldId id="4031" r:id="rId34"/>
    <p:sldId id="4022" r:id="rId35"/>
    <p:sldId id="4023" r:id="rId36"/>
    <p:sldId id="4027" r:id="rId37"/>
    <p:sldId id="4029" r:id="rId38"/>
    <p:sldId id="4025" r:id="rId39"/>
    <p:sldId id="4026" r:id="rId40"/>
    <p:sldId id="3869" r:id="rId41"/>
  </p:sldIdLst>
  <p:sldSz cx="12192000" cy="6858000"/>
  <p:notesSz cx="9144000" cy="6858000"/>
  <p:defaultTextStyle>
    <a:defPPr>
      <a:defRPr lang="en-US"/>
    </a:defPPr>
    <a:lvl1pPr marL="0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792" userDrawn="1">
          <p15:clr>
            <a:srgbClr val="A4A3A4"/>
          </p15:clr>
        </p15:guide>
        <p15:guide id="4" pos="432" userDrawn="1">
          <p15:clr>
            <a:srgbClr val="A4A3A4"/>
          </p15:clr>
        </p15:guide>
        <p15:guide id="5" orient="horz" pos="1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jana Arora" initials="AA [3]" lastIdx="1" clrIdx="6"/>
  <p:cmAuthor id="1" name="Anjana Arora" initials="AA" lastIdx="31" clrIdx="0"/>
  <p:cmAuthor id="8" name="Yatish Wasnik" initials="YW" lastIdx="3" clrIdx="7">
    <p:extLst>
      <p:ext uri="{19B8F6BF-5375-455C-9EA6-DF929625EA0E}">
        <p15:presenceInfo xmlns:p15="http://schemas.microsoft.com/office/powerpoint/2012/main" userId="S-1-5-21-4258623681-1986105082-3371408213-66141" providerId="AD"/>
      </p:ext>
    </p:extLst>
  </p:cmAuthor>
  <p:cmAuthor id="2" name="Anjana" initials="AA" lastIdx="49" clrIdx="1"/>
  <p:cmAuthor id="3" name="Sameena Ali" initials="SA" lastIdx="43" clrIdx="2"/>
  <p:cmAuthor id="4" name="Rajesh Rao" initials="RR" lastIdx="11" clrIdx="3"/>
  <p:cmAuthor id="5" name="Anjana Arora" initials="AA [2]" lastIdx="3" clrIdx="4"/>
  <p:cmAuthor id="6" name="Sean Manchanda" initials="SM" lastIdx="1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176490"/>
    <a:srgbClr val="99E2F1"/>
    <a:srgbClr val="F47F28"/>
    <a:srgbClr val="0187AC"/>
    <a:srgbClr val="FF9900"/>
    <a:srgbClr val="FF3399"/>
    <a:srgbClr val="000000"/>
    <a:srgbClr val="0573E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94264" autoAdjust="0"/>
  </p:normalViewPr>
  <p:slideViewPr>
    <p:cSldViewPr snapToGrid="0">
      <p:cViewPr varScale="1">
        <p:scale>
          <a:sx n="68" d="100"/>
          <a:sy n="68" d="100"/>
        </p:scale>
        <p:origin x="882" y="60"/>
      </p:cViewPr>
      <p:guideLst>
        <p:guide orient="horz" pos="2880"/>
        <p:guide pos="2160"/>
        <p:guide orient="horz" pos="792"/>
        <p:guide pos="432"/>
        <p:guide orient="horz" pos="12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0BC27-19B5-43E1-ADB1-B3AAC78A7329}" type="datetimeFigureOut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353B2-988F-4F8D-BFA9-E93E11E388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71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7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0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0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36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5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7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25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– IOT processing at Edge locations</a:t>
            </a:r>
          </a:p>
          <a:p>
            <a:r>
              <a:rPr lang="en-US" dirty="0"/>
              <a:t>Security from a compliance perspective</a:t>
            </a:r>
          </a:p>
          <a:p>
            <a:r>
              <a:rPr lang="en-US" dirty="0"/>
              <a:t>Community Cloud – Healthcare, Science, Education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 computing is a cloud computing execution model in which the cloud provider allocates machine resources on demand, taking care of the servers on behalf of their customers</a:t>
            </a:r>
          </a:p>
          <a:p>
            <a:r>
              <a:rPr lang="en-I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function-as-a-service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offerings - serverless functions are </a:t>
            </a:r>
            <a:r>
              <a:rPr lang="en-I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event-driven,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the code is invoked only when triggered by a request. The provider charges only for compute time used by that execution</a:t>
            </a:r>
          </a:p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 or fog networking, also known as fogging, is an architecture that uses edge devices to carry out a substantial amount of computation, storage, and communication locally and routed over the Internet backbone</a:t>
            </a:r>
          </a:p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data is processed within a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or IoT gateway which is situated within the LAN. As for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computing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a centralized system that interacts with industrial gateways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embedded computer systems on a local area network, whereas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performs much of the processing on embedded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platforms directly interfacing to sensors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controllers.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– IOT processing at Edge locations</a:t>
            </a:r>
          </a:p>
          <a:p>
            <a:r>
              <a:rPr lang="en-US" dirty="0"/>
              <a:t>Security from a compliance perspective</a:t>
            </a:r>
          </a:p>
          <a:p>
            <a:r>
              <a:rPr lang="en-US" dirty="0"/>
              <a:t>Community Cloud – Healthcare, Science, Education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2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4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0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DC41B-BE16-4BC4-9ABB-928875AC13DC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64EAA-DC90-4B11-A8DF-36D793CAD7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1" y="129260"/>
            <a:ext cx="604265" cy="60426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35025"/>
            <a:ext cx="12192000" cy="0"/>
          </a:xfrm>
          <a:prstGeom prst="line">
            <a:avLst/>
          </a:prstGeom>
          <a:ln w="12700">
            <a:solidFill>
              <a:srgbClr val="87A0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4768850" y="6778626"/>
            <a:ext cx="2654300" cy="79375"/>
            <a:chOff x="4768850" y="6667500"/>
            <a:chExt cx="2654300" cy="190500"/>
          </a:xfrm>
        </p:grpSpPr>
        <p:sp>
          <p:nvSpPr>
            <p:cNvPr id="8" name="Rectangle 7"/>
            <p:cNvSpPr/>
            <p:nvPr/>
          </p:nvSpPr>
          <p:spPr>
            <a:xfrm>
              <a:off x="5340350" y="6667500"/>
              <a:ext cx="1511300" cy="190500"/>
            </a:xfrm>
            <a:prstGeom prst="rect">
              <a:avLst/>
            </a:prstGeom>
            <a:solidFill>
              <a:srgbClr val="87A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42150" y="6750050"/>
              <a:ext cx="381000" cy="107950"/>
            </a:xfrm>
            <a:prstGeom prst="rect">
              <a:avLst/>
            </a:prstGeom>
            <a:solidFill>
              <a:srgbClr val="68D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68850" y="6750050"/>
              <a:ext cx="381000" cy="107950"/>
            </a:xfrm>
            <a:prstGeom prst="rect">
              <a:avLst/>
            </a:prstGeom>
            <a:solidFill>
              <a:srgbClr val="F7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3668" y="129260"/>
            <a:ext cx="10515600" cy="604265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chemeClr val="tx2"/>
                </a:solidFill>
                <a:latin typeface="Avenir Heavy"/>
                <a:ea typeface="+mn-ea"/>
                <a:cs typeface="+mn-cs"/>
              </a:defRPr>
            </a:lvl1pPr>
          </a:lstStyle>
          <a:p>
            <a:pPr marL="0" lvl="0" algn="l" defTabSz="914381" rtl="0" eaLnBrk="1" latinLnBrk="0" hangingPunct="1"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94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1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2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/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6396567" y="-16934"/>
            <a:ext cx="5793317" cy="6318251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641261" y="193231"/>
            <a:ext cx="10414000" cy="90749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/>
          </a:bodyPr>
          <a:lstStyle>
            <a:lvl1pPr>
              <a:defRPr sz="5000" b="1">
                <a:solidFill>
                  <a:srgbClr val="4F5D68"/>
                </a:solidFill>
                <a:ea typeface="Arial Narrow" panose="020B0606020202030204" pitchFamily="34" charset="0"/>
              </a:defRPr>
            </a:lvl1pPr>
          </a:lstStyle>
          <a:p>
            <a:pPr lvl="0" algn="l"/>
            <a:r>
              <a:rPr dirty="0"/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641261" y="1393212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1pPr>
            <a:lvl2pPr marL="0" indent="114297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2pPr>
            <a:lvl3pPr marL="0" indent="228594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3pPr>
            <a:lvl4pPr marL="0" indent="342891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4pPr>
            <a:lvl5pPr marL="0" indent="457189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6302197"/>
            <a:ext cx="12192000" cy="552451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0" name="Shape 106"/>
          <p:cNvSpPr>
            <a:spLocks noGrp="1"/>
          </p:cNvSpPr>
          <p:nvPr>
            <p:ph type="sldNum" sz="quarter" idx="2"/>
          </p:nvPr>
        </p:nvSpPr>
        <p:spPr>
          <a:xfrm>
            <a:off x="11526062" y="513627"/>
            <a:ext cx="262892" cy="29067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 Narrow" panose="020B0606020202030204" pitchFamily="34" charset="0"/>
                <a:ea typeface="Roboto Medium"/>
                <a:cs typeface="Arial Narrow" panose="020B0606020202030204" pitchFamily="34" charset="0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Shape 136"/>
          <p:cNvSpPr/>
          <p:nvPr userDrawn="1"/>
        </p:nvSpPr>
        <p:spPr>
          <a:xfrm>
            <a:off x="695812" y="1627460"/>
            <a:ext cx="102217" cy="10221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4" name="Shape 137"/>
          <p:cNvSpPr/>
          <p:nvPr userDrawn="1"/>
        </p:nvSpPr>
        <p:spPr>
          <a:xfrm>
            <a:off x="777295" y="1627460"/>
            <a:ext cx="102217" cy="10221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5" name="Shape 138"/>
          <p:cNvSpPr/>
          <p:nvPr userDrawn="1"/>
        </p:nvSpPr>
        <p:spPr>
          <a:xfrm>
            <a:off x="858778" y="1627460"/>
            <a:ext cx="102217" cy="10221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6" name="Shape 139"/>
          <p:cNvSpPr/>
          <p:nvPr userDrawn="1"/>
        </p:nvSpPr>
        <p:spPr>
          <a:xfrm>
            <a:off x="940262" y="1627460"/>
            <a:ext cx="102217" cy="10221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7" name="Shape 140"/>
          <p:cNvSpPr/>
          <p:nvPr userDrawn="1"/>
        </p:nvSpPr>
        <p:spPr>
          <a:xfrm>
            <a:off x="1021746" y="1627460"/>
            <a:ext cx="102217" cy="10221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9" name="Shape 78"/>
          <p:cNvSpPr/>
          <p:nvPr userDrawn="1"/>
        </p:nvSpPr>
        <p:spPr>
          <a:xfrm>
            <a:off x="5626858" y="6656499"/>
            <a:ext cx="916918" cy="13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www.infinite.com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hape 79"/>
          <p:cNvSpPr/>
          <p:nvPr userDrawn="1"/>
        </p:nvSpPr>
        <p:spPr>
          <a:xfrm>
            <a:off x="4575440" y="6502547"/>
            <a:ext cx="3119444" cy="22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© 2016 Infinite Computer  Solutions . All Rights Reserved</a:t>
            </a:r>
          </a:p>
          <a:p>
            <a:endParaRPr sz="933" b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477086" y="6305604"/>
            <a:ext cx="3631548" cy="536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CONFIDENTIAL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 |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PROPRIETARY</a:t>
            </a:r>
          </a:p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Light"/>
                <a:cs typeface="Arial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2" y="6386889"/>
            <a:ext cx="458233" cy="4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508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lin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889000" y="193231"/>
            <a:ext cx="10414000" cy="907493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4F5D68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889000" y="855675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1pPr>
            <a:lvl2pPr marL="0" indent="114297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2pPr>
            <a:lvl3pPr marL="0" indent="228594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3pPr>
            <a:lvl4pPr marL="0" indent="342891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4pPr>
            <a:lvl5pPr marL="0" indent="457189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11526062" y="513627"/>
            <a:ext cx="262892" cy="29067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 Narrow" panose="020B0606020202030204" pitchFamily="34" charset="0"/>
                <a:ea typeface="Roboto Medium"/>
                <a:cs typeface="Arial Narrow" panose="020B0606020202030204" pitchFamily="34" charset="0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hape 136"/>
          <p:cNvSpPr/>
          <p:nvPr userDrawn="1"/>
        </p:nvSpPr>
        <p:spPr>
          <a:xfrm>
            <a:off x="5876448" y="1085469"/>
            <a:ext cx="102217" cy="10221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9" name="Shape 137"/>
          <p:cNvSpPr/>
          <p:nvPr userDrawn="1"/>
        </p:nvSpPr>
        <p:spPr>
          <a:xfrm>
            <a:off x="5957932" y="1085469"/>
            <a:ext cx="102217" cy="10221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0" name="Shape 138"/>
          <p:cNvSpPr/>
          <p:nvPr userDrawn="1"/>
        </p:nvSpPr>
        <p:spPr>
          <a:xfrm>
            <a:off x="6039414" y="1085469"/>
            <a:ext cx="102217" cy="10221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1" name="Shape 139"/>
          <p:cNvSpPr/>
          <p:nvPr userDrawn="1"/>
        </p:nvSpPr>
        <p:spPr>
          <a:xfrm>
            <a:off x="6120898" y="1085469"/>
            <a:ext cx="102217" cy="10221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2" name="Shape 140"/>
          <p:cNvSpPr/>
          <p:nvPr userDrawn="1"/>
        </p:nvSpPr>
        <p:spPr>
          <a:xfrm>
            <a:off x="6202382" y="1085469"/>
            <a:ext cx="102217" cy="10221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0" name="Shape 93"/>
          <p:cNvSpPr/>
          <p:nvPr userDrawn="1"/>
        </p:nvSpPr>
        <p:spPr>
          <a:xfrm>
            <a:off x="0" y="6302197"/>
            <a:ext cx="12192000" cy="552451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1" name="Shape 26"/>
          <p:cNvSpPr/>
          <p:nvPr userDrawn="1"/>
        </p:nvSpPr>
        <p:spPr>
          <a:xfrm>
            <a:off x="0" y="6337294"/>
            <a:ext cx="12192000" cy="5351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2" name="Shape 78"/>
          <p:cNvSpPr/>
          <p:nvPr userDrawn="1"/>
        </p:nvSpPr>
        <p:spPr>
          <a:xfrm>
            <a:off x="5626858" y="6656499"/>
            <a:ext cx="916918" cy="13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www.infinite.com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Shape 79"/>
          <p:cNvSpPr/>
          <p:nvPr userDrawn="1"/>
        </p:nvSpPr>
        <p:spPr>
          <a:xfrm>
            <a:off x="4575440" y="6502547"/>
            <a:ext cx="3119444" cy="22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© 2016 Infinite Computer  Solutions . All Rights Reserved</a:t>
            </a:r>
          </a:p>
          <a:p>
            <a:endParaRPr sz="933" b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8477086" y="6305604"/>
            <a:ext cx="3631548" cy="536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CONFIDENTIAL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 |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PROPRIETARY</a:t>
            </a:r>
          </a:p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Light"/>
                <a:cs typeface="Arial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2" y="6386889"/>
            <a:ext cx="458233" cy="4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8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60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21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5CF12-C454-FA49-BABC-352298FF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ABAD-451D-AF44-B14E-B8775FE711F8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494D0-E434-A04C-BCDB-121EE12A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153B4-E1AD-8642-8EF9-D7F8EC1C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9D15-61BE-CA47-912B-8A51789A5B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1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557494" y="717056"/>
            <a:ext cx="10970199" cy="402167"/>
          </a:xfrm>
        </p:spPr>
        <p:txBody>
          <a:bodyPr/>
          <a:lstStyle>
            <a:lvl1pPr marL="0" indent="0">
              <a:buFont typeface="Arial"/>
              <a:buNone/>
              <a:defRPr sz="2529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47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95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64000"/>
          </a:xfrm>
          <a:prstGeom prst="rect">
            <a:avLst/>
          </a:prstGeom>
        </p:spPr>
        <p:txBody>
          <a:bodyPr vert="horz" lIns="91434" tIns="45717" rIns="91434" bIns="45717" anchor="t">
            <a:normAutofit/>
          </a:bodyPr>
          <a:lstStyle>
            <a:lvl1pPr algn="l">
              <a:defRPr sz="1600">
                <a:solidFill>
                  <a:schemeClr val="bg2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331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3428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1" y="6377939"/>
            <a:ext cx="2804160" cy="3428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1" y="6377939"/>
            <a:ext cx="2804160" cy="3428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4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29750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6131" r:id="rId2"/>
    <p:sldLayoutId id="2147486132" r:id="rId3"/>
    <p:sldLayoutId id="2147486144" r:id="rId4"/>
    <p:sldLayoutId id="214748614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503240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59709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7" r:id="rId1"/>
    <p:sldLayoutId id="2147486138" r:id="rId2"/>
    <p:sldLayoutId id="2147486139" r:id="rId3"/>
    <p:sldLayoutId id="2147486140" r:id="rId4"/>
    <p:sldLayoutId id="2147486141" r:id="rId5"/>
    <p:sldLayoutId id="214748614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420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Computing - Types and Providers - DevOps Courses and Certification">
            <a:extLst>
              <a:ext uri="{FF2B5EF4-FFF2-40B4-BE49-F238E27FC236}">
                <a16:creationId xmlns:a16="http://schemas.microsoft.com/office/drawing/2014/main" id="{A8F20CA3-7D58-1E45-8A1A-53D3DDA2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57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64" y="76815"/>
            <a:ext cx="803153" cy="78138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2" y="5701260"/>
            <a:ext cx="12193305" cy="864522"/>
          </a:xfrm>
          <a:prstGeom prst="rect">
            <a:avLst/>
          </a:prstGeom>
          <a:solidFill>
            <a:srgbClr val="0573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Cloud Computing Fundamentals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2" y="5747659"/>
            <a:ext cx="964851" cy="7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069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Hyper-Converged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026" name="Picture 2" descr="The sublime architecture in hyper converged infrastructure | itnext.in">
            <a:extLst>
              <a:ext uri="{FF2B5EF4-FFF2-40B4-BE49-F238E27FC236}">
                <a16:creationId xmlns:a16="http://schemas.microsoft.com/office/drawing/2014/main" id="{15519629-C8B7-44E4-B8C4-7E186BA1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16" y="1491839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18" r="4555"/>
          <a:stretch/>
        </p:blipFill>
        <p:spPr>
          <a:xfrm>
            <a:off x="1589" y="885353"/>
            <a:ext cx="5864882" cy="59717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8239" y="2714813"/>
            <a:ext cx="6856215" cy="14283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41365" y="2209800"/>
            <a:ext cx="4404598" cy="12465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99" spc="-300" dirty="0">
                <a:latin typeface="+mj-lt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13" name="Right Triangle 12"/>
          <p:cNvSpPr/>
          <p:nvPr/>
        </p:nvSpPr>
        <p:spPr>
          <a:xfrm flipV="1">
            <a:off x="5856099" y="2860591"/>
            <a:ext cx="362103" cy="3917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95177" y="666106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95177" y="1448847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95177" y="2215042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95177" y="2948148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6247" y="885354"/>
            <a:ext cx="466284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Efficient Use of Resources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5739" y="3114085"/>
            <a:ext cx="44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Resilient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C6F93-01BC-4EFE-BDB7-9BE4A9EBE301}"/>
              </a:ext>
            </a:extLst>
          </p:cNvPr>
          <p:cNvSpPr txBox="1"/>
          <p:nvPr/>
        </p:nvSpPr>
        <p:spPr>
          <a:xfrm>
            <a:off x="7285739" y="3871985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99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Security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DD56D-BD57-9B4E-AD67-0A88664D21EE}"/>
              </a:ext>
            </a:extLst>
          </p:cNvPr>
          <p:cNvSpPr txBox="1"/>
          <p:nvPr/>
        </p:nvSpPr>
        <p:spPr>
          <a:xfrm>
            <a:off x="7306247" y="1613907"/>
            <a:ext cx="450347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Cost Effective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A9884332-9ED4-491A-AA11-6EE3224CFF0F}"/>
              </a:ext>
            </a:extLst>
          </p:cNvPr>
          <p:cNvSpPr/>
          <p:nvPr/>
        </p:nvSpPr>
        <p:spPr>
          <a:xfrm>
            <a:off x="6395177" y="3705920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A1A12-4AF8-4D8E-9919-FA5C479D4B2A}"/>
              </a:ext>
            </a:extLst>
          </p:cNvPr>
          <p:cNvSpPr txBox="1"/>
          <p:nvPr/>
        </p:nvSpPr>
        <p:spPr>
          <a:xfrm>
            <a:off x="7285739" y="4629757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Less Maintenance Overhead</a:t>
            </a: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42D49279-B376-4C95-BEE8-0108F135CA04}"/>
              </a:ext>
            </a:extLst>
          </p:cNvPr>
          <p:cNvSpPr/>
          <p:nvPr/>
        </p:nvSpPr>
        <p:spPr>
          <a:xfrm>
            <a:off x="6405266" y="4463692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331FD5-D6AF-49F1-81BA-D7290E01A51F}"/>
              </a:ext>
            </a:extLst>
          </p:cNvPr>
          <p:cNvSpPr txBox="1"/>
          <p:nvPr/>
        </p:nvSpPr>
        <p:spPr>
          <a:xfrm>
            <a:off x="7311870" y="2365995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Agility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BFF451-C9BD-DF41-9D52-40DA62FE94B8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Benefits of Virtualization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65DBD-4F5F-D442-9B1F-2160CC0F3861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0" name="Rectangle: Rounded Corners 2">
              <a:extLst>
                <a:ext uri="{FF2B5EF4-FFF2-40B4-BE49-F238E27FC236}">
                  <a16:creationId xmlns:a16="http://schemas.microsoft.com/office/drawing/2014/main" id="{2A428C36-EE33-3646-BA80-83E1C1D6ACA7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3465E46C-064C-3348-BCE0-9D8E714BA46F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3" name="Rectangle: Rounded Corners 2">
              <a:extLst>
                <a:ext uri="{FF2B5EF4-FFF2-40B4-BE49-F238E27FC236}">
                  <a16:creationId xmlns:a16="http://schemas.microsoft.com/office/drawing/2014/main" id="{E0EF912D-C06D-3441-8843-AC71EF932BE3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8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rowing Cloud Computing Utilization in 2019 - IEEE Innovation at Work">
            <a:extLst>
              <a:ext uri="{FF2B5EF4-FFF2-40B4-BE49-F238E27FC236}">
                <a16:creationId xmlns:a16="http://schemas.microsoft.com/office/drawing/2014/main" id="{BB3625C9-3968-B740-AF99-1DB4660D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74490-E0BD-4FED-A181-CADC1078B128}"/>
              </a:ext>
            </a:extLst>
          </p:cNvPr>
          <p:cNvSpPr/>
          <p:nvPr/>
        </p:nvSpPr>
        <p:spPr>
          <a:xfrm>
            <a:off x="915988" y="0"/>
            <a:ext cx="3048000" cy="2819400"/>
          </a:xfrm>
          <a:prstGeom prst="rect">
            <a:avLst/>
          </a:prstGeom>
          <a:solidFill>
            <a:srgbClr val="0573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8D38FCD-E95F-4732-98C2-A1ACED2E204E}"/>
              </a:ext>
            </a:extLst>
          </p:cNvPr>
          <p:cNvSpPr txBox="1">
            <a:spLocks/>
          </p:cNvSpPr>
          <p:nvPr/>
        </p:nvSpPr>
        <p:spPr>
          <a:xfrm>
            <a:off x="733102" y="1635728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itchFamily="34" charset="0"/>
              </a:rPr>
              <a:t>Cloud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1730052" y="247650"/>
            <a:ext cx="1357312" cy="1357313"/>
          </a:xfrm>
          <a:custGeom>
            <a:avLst/>
            <a:gdLst/>
            <a:ahLst/>
            <a:cxnLst>
              <a:cxn ang="0">
                <a:pos x="796" y="42"/>
              </a:cxn>
              <a:cxn ang="0">
                <a:pos x="829" y="6"/>
              </a:cxn>
              <a:cxn ang="0">
                <a:pos x="889" y="11"/>
              </a:cxn>
              <a:cxn ang="0">
                <a:pos x="916" y="52"/>
              </a:cxn>
              <a:cxn ang="0">
                <a:pos x="979" y="130"/>
              </a:cxn>
              <a:cxn ang="0">
                <a:pos x="1192" y="200"/>
              </a:cxn>
              <a:cxn ang="0">
                <a:pos x="1376" y="335"/>
              </a:cxn>
              <a:cxn ang="0">
                <a:pos x="1496" y="490"/>
              </a:cxn>
              <a:cxn ang="0">
                <a:pos x="1575" y="699"/>
              </a:cxn>
              <a:cxn ang="0">
                <a:pos x="1650" y="793"/>
              </a:cxn>
              <a:cxn ang="0">
                <a:pos x="1700" y="819"/>
              </a:cxn>
              <a:cxn ang="0">
                <a:pos x="1707" y="871"/>
              </a:cxn>
              <a:cxn ang="0">
                <a:pos x="1674" y="912"/>
              </a:cxn>
              <a:cxn ang="0">
                <a:pos x="1590" y="913"/>
              </a:cxn>
              <a:cxn ang="0">
                <a:pos x="1537" y="1135"/>
              </a:cxn>
              <a:cxn ang="0">
                <a:pos x="1421" y="1327"/>
              </a:cxn>
              <a:cxn ang="0">
                <a:pos x="1275" y="1461"/>
              </a:cxn>
              <a:cxn ang="0">
                <a:pos x="1074" y="1560"/>
              </a:cxn>
              <a:cxn ang="0">
                <a:pos x="917" y="1642"/>
              </a:cxn>
              <a:cxn ang="0">
                <a:pos x="903" y="1688"/>
              </a:cxn>
              <a:cxn ang="0">
                <a:pos x="854" y="1710"/>
              </a:cxn>
              <a:cxn ang="0">
                <a:pos x="806" y="1690"/>
              </a:cxn>
              <a:cxn ang="0">
                <a:pos x="793" y="1644"/>
              </a:cxn>
              <a:cxn ang="0">
                <a:pos x="635" y="1560"/>
              </a:cxn>
              <a:cxn ang="0">
                <a:pos x="435" y="1461"/>
              </a:cxn>
              <a:cxn ang="0">
                <a:pos x="289" y="1327"/>
              </a:cxn>
              <a:cxn ang="0">
                <a:pos x="173" y="1136"/>
              </a:cxn>
              <a:cxn ang="0">
                <a:pos x="120" y="913"/>
              </a:cxn>
              <a:cxn ang="0">
                <a:pos x="34" y="912"/>
              </a:cxn>
              <a:cxn ang="0">
                <a:pos x="3" y="871"/>
              </a:cxn>
              <a:cxn ang="0">
                <a:pos x="10" y="819"/>
              </a:cxn>
              <a:cxn ang="0">
                <a:pos x="59" y="793"/>
              </a:cxn>
              <a:cxn ang="0">
                <a:pos x="135" y="699"/>
              </a:cxn>
              <a:cxn ang="0">
                <a:pos x="214" y="490"/>
              </a:cxn>
              <a:cxn ang="0">
                <a:pos x="334" y="335"/>
              </a:cxn>
              <a:cxn ang="0">
                <a:pos x="516" y="200"/>
              </a:cxn>
              <a:cxn ang="0">
                <a:pos x="731" y="130"/>
              </a:cxn>
              <a:cxn ang="0">
                <a:pos x="1516" y="803"/>
              </a:cxn>
              <a:cxn ang="0">
                <a:pos x="1466" y="599"/>
              </a:cxn>
              <a:cxn ang="0">
                <a:pos x="1359" y="425"/>
              </a:cxn>
              <a:cxn ang="0">
                <a:pos x="1206" y="292"/>
              </a:cxn>
              <a:cxn ang="0">
                <a:pos x="1021" y="213"/>
              </a:cxn>
              <a:cxn ang="0">
                <a:pos x="870" y="690"/>
              </a:cxn>
              <a:cxn ang="0">
                <a:pos x="713" y="208"/>
              </a:cxn>
              <a:cxn ang="0">
                <a:pos x="524" y="281"/>
              </a:cxn>
              <a:cxn ang="0">
                <a:pos x="384" y="389"/>
              </a:cxn>
              <a:cxn ang="0">
                <a:pos x="264" y="552"/>
              </a:cxn>
              <a:cxn ang="0">
                <a:pos x="201" y="743"/>
              </a:cxn>
              <a:cxn ang="0">
                <a:pos x="689" y="871"/>
              </a:cxn>
              <a:cxn ang="0">
                <a:pos x="221" y="1051"/>
              </a:cxn>
              <a:cxn ang="0">
                <a:pos x="310" y="1233"/>
              </a:cxn>
              <a:cxn ang="0">
                <a:pos x="449" y="1380"/>
              </a:cxn>
              <a:cxn ang="0">
                <a:pos x="627" y="1479"/>
              </a:cxn>
              <a:cxn ang="0">
                <a:pos x="803" y="1516"/>
              </a:cxn>
              <a:cxn ang="0">
                <a:pos x="941" y="1514"/>
              </a:cxn>
              <a:cxn ang="0">
                <a:pos x="1157" y="1447"/>
              </a:cxn>
              <a:cxn ang="0">
                <a:pos x="1335" y="1312"/>
              </a:cxn>
              <a:cxn ang="0">
                <a:pos x="1433" y="1181"/>
              </a:cxn>
              <a:cxn ang="0">
                <a:pos x="1500" y="1012"/>
              </a:cxn>
              <a:cxn ang="0">
                <a:pos x="1021" y="871"/>
              </a:cxn>
            </a:cxnLst>
            <a:rect l="0" t="0" r="r" b="b"/>
            <a:pathLst>
              <a:path w="1710" h="1710">
                <a:moveTo>
                  <a:pt x="797" y="121"/>
                </a:moveTo>
                <a:lnTo>
                  <a:pt x="797" y="121"/>
                </a:lnTo>
                <a:lnTo>
                  <a:pt x="793" y="68"/>
                </a:lnTo>
                <a:lnTo>
                  <a:pt x="793" y="68"/>
                </a:lnTo>
                <a:lnTo>
                  <a:pt x="793" y="59"/>
                </a:lnTo>
                <a:lnTo>
                  <a:pt x="793" y="50"/>
                </a:lnTo>
                <a:lnTo>
                  <a:pt x="796" y="42"/>
                </a:lnTo>
                <a:lnTo>
                  <a:pt x="798" y="34"/>
                </a:lnTo>
                <a:lnTo>
                  <a:pt x="802" y="27"/>
                </a:lnTo>
                <a:lnTo>
                  <a:pt x="806" y="20"/>
                </a:lnTo>
                <a:lnTo>
                  <a:pt x="812" y="15"/>
                </a:lnTo>
                <a:lnTo>
                  <a:pt x="820" y="10"/>
                </a:lnTo>
                <a:lnTo>
                  <a:pt x="820" y="10"/>
                </a:lnTo>
                <a:lnTo>
                  <a:pt x="829" y="6"/>
                </a:lnTo>
                <a:lnTo>
                  <a:pt x="838" y="3"/>
                </a:lnTo>
                <a:lnTo>
                  <a:pt x="845" y="1"/>
                </a:lnTo>
                <a:lnTo>
                  <a:pt x="854" y="0"/>
                </a:lnTo>
                <a:lnTo>
                  <a:pt x="863" y="1"/>
                </a:lnTo>
                <a:lnTo>
                  <a:pt x="872" y="4"/>
                </a:lnTo>
                <a:lnTo>
                  <a:pt x="881" y="6"/>
                </a:lnTo>
                <a:lnTo>
                  <a:pt x="889" y="11"/>
                </a:lnTo>
                <a:lnTo>
                  <a:pt x="889" y="11"/>
                </a:lnTo>
                <a:lnTo>
                  <a:pt x="896" y="17"/>
                </a:lnTo>
                <a:lnTo>
                  <a:pt x="903" y="23"/>
                </a:lnTo>
                <a:lnTo>
                  <a:pt x="908" y="29"/>
                </a:lnTo>
                <a:lnTo>
                  <a:pt x="912" y="36"/>
                </a:lnTo>
                <a:lnTo>
                  <a:pt x="914" y="43"/>
                </a:lnTo>
                <a:lnTo>
                  <a:pt x="916" y="52"/>
                </a:lnTo>
                <a:lnTo>
                  <a:pt x="917" y="60"/>
                </a:lnTo>
                <a:lnTo>
                  <a:pt x="917" y="69"/>
                </a:lnTo>
                <a:lnTo>
                  <a:pt x="917" y="69"/>
                </a:lnTo>
                <a:lnTo>
                  <a:pt x="913" y="121"/>
                </a:lnTo>
                <a:lnTo>
                  <a:pt x="913" y="121"/>
                </a:lnTo>
                <a:lnTo>
                  <a:pt x="946" y="125"/>
                </a:lnTo>
                <a:lnTo>
                  <a:pt x="979" y="130"/>
                </a:lnTo>
                <a:lnTo>
                  <a:pt x="1011" y="135"/>
                </a:lnTo>
                <a:lnTo>
                  <a:pt x="1043" y="143"/>
                </a:lnTo>
                <a:lnTo>
                  <a:pt x="1075" y="152"/>
                </a:lnTo>
                <a:lnTo>
                  <a:pt x="1104" y="162"/>
                </a:lnTo>
                <a:lnTo>
                  <a:pt x="1135" y="173"/>
                </a:lnTo>
                <a:lnTo>
                  <a:pt x="1164" y="186"/>
                </a:lnTo>
                <a:lnTo>
                  <a:pt x="1192" y="200"/>
                </a:lnTo>
                <a:lnTo>
                  <a:pt x="1220" y="216"/>
                </a:lnTo>
                <a:lnTo>
                  <a:pt x="1248" y="232"/>
                </a:lnTo>
                <a:lnTo>
                  <a:pt x="1275" y="250"/>
                </a:lnTo>
                <a:lnTo>
                  <a:pt x="1302" y="269"/>
                </a:lnTo>
                <a:lnTo>
                  <a:pt x="1327" y="289"/>
                </a:lnTo>
                <a:lnTo>
                  <a:pt x="1352" y="311"/>
                </a:lnTo>
                <a:lnTo>
                  <a:pt x="1376" y="335"/>
                </a:lnTo>
                <a:lnTo>
                  <a:pt x="1376" y="335"/>
                </a:lnTo>
                <a:lnTo>
                  <a:pt x="1399" y="360"/>
                </a:lnTo>
                <a:lnTo>
                  <a:pt x="1421" y="384"/>
                </a:lnTo>
                <a:lnTo>
                  <a:pt x="1442" y="409"/>
                </a:lnTo>
                <a:lnTo>
                  <a:pt x="1461" y="436"/>
                </a:lnTo>
                <a:lnTo>
                  <a:pt x="1479" y="463"/>
                </a:lnTo>
                <a:lnTo>
                  <a:pt x="1496" y="490"/>
                </a:lnTo>
                <a:lnTo>
                  <a:pt x="1511" y="518"/>
                </a:lnTo>
                <a:lnTo>
                  <a:pt x="1525" y="547"/>
                </a:lnTo>
                <a:lnTo>
                  <a:pt x="1537" y="576"/>
                </a:lnTo>
                <a:lnTo>
                  <a:pt x="1548" y="606"/>
                </a:lnTo>
                <a:lnTo>
                  <a:pt x="1558" y="636"/>
                </a:lnTo>
                <a:lnTo>
                  <a:pt x="1567" y="667"/>
                </a:lnTo>
                <a:lnTo>
                  <a:pt x="1575" y="699"/>
                </a:lnTo>
                <a:lnTo>
                  <a:pt x="1581" y="732"/>
                </a:lnTo>
                <a:lnTo>
                  <a:pt x="1586" y="764"/>
                </a:lnTo>
                <a:lnTo>
                  <a:pt x="1590" y="798"/>
                </a:lnTo>
                <a:lnTo>
                  <a:pt x="1590" y="798"/>
                </a:lnTo>
                <a:lnTo>
                  <a:pt x="1641" y="794"/>
                </a:lnTo>
                <a:lnTo>
                  <a:pt x="1641" y="794"/>
                </a:lnTo>
                <a:lnTo>
                  <a:pt x="1650" y="793"/>
                </a:lnTo>
                <a:lnTo>
                  <a:pt x="1659" y="793"/>
                </a:lnTo>
                <a:lnTo>
                  <a:pt x="1667" y="794"/>
                </a:lnTo>
                <a:lnTo>
                  <a:pt x="1674" y="797"/>
                </a:lnTo>
                <a:lnTo>
                  <a:pt x="1682" y="801"/>
                </a:lnTo>
                <a:lnTo>
                  <a:pt x="1688" y="806"/>
                </a:lnTo>
                <a:lnTo>
                  <a:pt x="1695" y="811"/>
                </a:lnTo>
                <a:lnTo>
                  <a:pt x="1700" y="819"/>
                </a:lnTo>
                <a:lnTo>
                  <a:pt x="1700" y="819"/>
                </a:lnTo>
                <a:lnTo>
                  <a:pt x="1704" y="828"/>
                </a:lnTo>
                <a:lnTo>
                  <a:pt x="1707" y="837"/>
                </a:lnTo>
                <a:lnTo>
                  <a:pt x="1709" y="844"/>
                </a:lnTo>
                <a:lnTo>
                  <a:pt x="1710" y="853"/>
                </a:lnTo>
                <a:lnTo>
                  <a:pt x="1709" y="862"/>
                </a:lnTo>
                <a:lnTo>
                  <a:pt x="1707" y="871"/>
                </a:lnTo>
                <a:lnTo>
                  <a:pt x="1704" y="880"/>
                </a:lnTo>
                <a:lnTo>
                  <a:pt x="1700" y="888"/>
                </a:lnTo>
                <a:lnTo>
                  <a:pt x="1700" y="888"/>
                </a:lnTo>
                <a:lnTo>
                  <a:pt x="1695" y="895"/>
                </a:lnTo>
                <a:lnTo>
                  <a:pt x="1688" y="902"/>
                </a:lnTo>
                <a:lnTo>
                  <a:pt x="1682" y="908"/>
                </a:lnTo>
                <a:lnTo>
                  <a:pt x="1674" y="912"/>
                </a:lnTo>
                <a:lnTo>
                  <a:pt x="1667" y="914"/>
                </a:lnTo>
                <a:lnTo>
                  <a:pt x="1659" y="917"/>
                </a:lnTo>
                <a:lnTo>
                  <a:pt x="1650" y="917"/>
                </a:lnTo>
                <a:lnTo>
                  <a:pt x="1641" y="917"/>
                </a:lnTo>
                <a:lnTo>
                  <a:pt x="1641" y="917"/>
                </a:lnTo>
                <a:lnTo>
                  <a:pt x="1590" y="913"/>
                </a:lnTo>
                <a:lnTo>
                  <a:pt x="1590" y="913"/>
                </a:lnTo>
                <a:lnTo>
                  <a:pt x="1586" y="947"/>
                </a:lnTo>
                <a:lnTo>
                  <a:pt x="1581" y="981"/>
                </a:lnTo>
                <a:lnTo>
                  <a:pt x="1575" y="1012"/>
                </a:lnTo>
                <a:lnTo>
                  <a:pt x="1567" y="1044"/>
                </a:lnTo>
                <a:lnTo>
                  <a:pt x="1558" y="1075"/>
                </a:lnTo>
                <a:lnTo>
                  <a:pt x="1548" y="1106"/>
                </a:lnTo>
                <a:lnTo>
                  <a:pt x="1537" y="1135"/>
                </a:lnTo>
                <a:lnTo>
                  <a:pt x="1524" y="1164"/>
                </a:lnTo>
                <a:lnTo>
                  <a:pt x="1510" y="1194"/>
                </a:lnTo>
                <a:lnTo>
                  <a:pt x="1494" y="1222"/>
                </a:lnTo>
                <a:lnTo>
                  <a:pt x="1478" y="1248"/>
                </a:lnTo>
                <a:lnTo>
                  <a:pt x="1460" y="1275"/>
                </a:lnTo>
                <a:lnTo>
                  <a:pt x="1441" y="1302"/>
                </a:lnTo>
                <a:lnTo>
                  <a:pt x="1421" y="1327"/>
                </a:lnTo>
                <a:lnTo>
                  <a:pt x="1399" y="1353"/>
                </a:lnTo>
                <a:lnTo>
                  <a:pt x="1376" y="1377"/>
                </a:lnTo>
                <a:lnTo>
                  <a:pt x="1376" y="1377"/>
                </a:lnTo>
                <a:lnTo>
                  <a:pt x="1352" y="1400"/>
                </a:lnTo>
                <a:lnTo>
                  <a:pt x="1326" y="1422"/>
                </a:lnTo>
                <a:lnTo>
                  <a:pt x="1301" y="1442"/>
                </a:lnTo>
                <a:lnTo>
                  <a:pt x="1275" y="1461"/>
                </a:lnTo>
                <a:lnTo>
                  <a:pt x="1248" y="1479"/>
                </a:lnTo>
                <a:lnTo>
                  <a:pt x="1220" y="1496"/>
                </a:lnTo>
                <a:lnTo>
                  <a:pt x="1192" y="1511"/>
                </a:lnTo>
                <a:lnTo>
                  <a:pt x="1164" y="1525"/>
                </a:lnTo>
                <a:lnTo>
                  <a:pt x="1135" y="1538"/>
                </a:lnTo>
                <a:lnTo>
                  <a:pt x="1104" y="1549"/>
                </a:lnTo>
                <a:lnTo>
                  <a:pt x="1074" y="1560"/>
                </a:lnTo>
                <a:lnTo>
                  <a:pt x="1043" y="1568"/>
                </a:lnTo>
                <a:lnTo>
                  <a:pt x="1011" y="1576"/>
                </a:lnTo>
                <a:lnTo>
                  <a:pt x="979" y="1582"/>
                </a:lnTo>
                <a:lnTo>
                  <a:pt x="946" y="1586"/>
                </a:lnTo>
                <a:lnTo>
                  <a:pt x="913" y="1590"/>
                </a:lnTo>
                <a:lnTo>
                  <a:pt x="913" y="1590"/>
                </a:lnTo>
                <a:lnTo>
                  <a:pt x="917" y="1642"/>
                </a:lnTo>
                <a:lnTo>
                  <a:pt x="917" y="1642"/>
                </a:lnTo>
                <a:lnTo>
                  <a:pt x="917" y="1651"/>
                </a:lnTo>
                <a:lnTo>
                  <a:pt x="917" y="1659"/>
                </a:lnTo>
                <a:lnTo>
                  <a:pt x="914" y="1668"/>
                </a:lnTo>
                <a:lnTo>
                  <a:pt x="912" y="1676"/>
                </a:lnTo>
                <a:lnTo>
                  <a:pt x="908" y="1682"/>
                </a:lnTo>
                <a:lnTo>
                  <a:pt x="903" y="1688"/>
                </a:lnTo>
                <a:lnTo>
                  <a:pt x="896" y="1695"/>
                </a:lnTo>
                <a:lnTo>
                  <a:pt x="889" y="1700"/>
                </a:lnTo>
                <a:lnTo>
                  <a:pt x="889" y="1700"/>
                </a:lnTo>
                <a:lnTo>
                  <a:pt x="881" y="1704"/>
                </a:lnTo>
                <a:lnTo>
                  <a:pt x="872" y="1707"/>
                </a:lnTo>
                <a:lnTo>
                  <a:pt x="863" y="1710"/>
                </a:lnTo>
                <a:lnTo>
                  <a:pt x="854" y="1710"/>
                </a:lnTo>
                <a:lnTo>
                  <a:pt x="845" y="1710"/>
                </a:lnTo>
                <a:lnTo>
                  <a:pt x="838" y="1709"/>
                </a:lnTo>
                <a:lnTo>
                  <a:pt x="829" y="1705"/>
                </a:lnTo>
                <a:lnTo>
                  <a:pt x="820" y="1701"/>
                </a:lnTo>
                <a:lnTo>
                  <a:pt x="820" y="1701"/>
                </a:lnTo>
                <a:lnTo>
                  <a:pt x="812" y="1696"/>
                </a:lnTo>
                <a:lnTo>
                  <a:pt x="806" y="1690"/>
                </a:lnTo>
                <a:lnTo>
                  <a:pt x="802" y="1683"/>
                </a:lnTo>
                <a:lnTo>
                  <a:pt x="798" y="1677"/>
                </a:lnTo>
                <a:lnTo>
                  <a:pt x="796" y="1669"/>
                </a:lnTo>
                <a:lnTo>
                  <a:pt x="793" y="1662"/>
                </a:lnTo>
                <a:lnTo>
                  <a:pt x="793" y="1653"/>
                </a:lnTo>
                <a:lnTo>
                  <a:pt x="793" y="1644"/>
                </a:lnTo>
                <a:lnTo>
                  <a:pt x="793" y="1644"/>
                </a:lnTo>
                <a:lnTo>
                  <a:pt x="797" y="1590"/>
                </a:lnTo>
                <a:lnTo>
                  <a:pt x="797" y="1590"/>
                </a:lnTo>
                <a:lnTo>
                  <a:pt x="764" y="1586"/>
                </a:lnTo>
                <a:lnTo>
                  <a:pt x="731" y="1581"/>
                </a:lnTo>
                <a:lnTo>
                  <a:pt x="699" y="1576"/>
                </a:lnTo>
                <a:lnTo>
                  <a:pt x="667" y="1568"/>
                </a:lnTo>
                <a:lnTo>
                  <a:pt x="635" y="1560"/>
                </a:lnTo>
                <a:lnTo>
                  <a:pt x="606" y="1549"/>
                </a:lnTo>
                <a:lnTo>
                  <a:pt x="575" y="1538"/>
                </a:lnTo>
                <a:lnTo>
                  <a:pt x="546" y="1525"/>
                </a:lnTo>
                <a:lnTo>
                  <a:pt x="518" y="1511"/>
                </a:lnTo>
                <a:lnTo>
                  <a:pt x="490" y="1496"/>
                </a:lnTo>
                <a:lnTo>
                  <a:pt x="462" y="1479"/>
                </a:lnTo>
                <a:lnTo>
                  <a:pt x="435" y="1461"/>
                </a:lnTo>
                <a:lnTo>
                  <a:pt x="409" y="1442"/>
                </a:lnTo>
                <a:lnTo>
                  <a:pt x="384" y="1422"/>
                </a:lnTo>
                <a:lnTo>
                  <a:pt x="358" y="1400"/>
                </a:lnTo>
                <a:lnTo>
                  <a:pt x="334" y="1376"/>
                </a:lnTo>
                <a:lnTo>
                  <a:pt x="334" y="1376"/>
                </a:lnTo>
                <a:lnTo>
                  <a:pt x="311" y="1352"/>
                </a:lnTo>
                <a:lnTo>
                  <a:pt x="289" y="1327"/>
                </a:lnTo>
                <a:lnTo>
                  <a:pt x="269" y="1302"/>
                </a:lnTo>
                <a:lnTo>
                  <a:pt x="250" y="1275"/>
                </a:lnTo>
                <a:lnTo>
                  <a:pt x="232" y="1248"/>
                </a:lnTo>
                <a:lnTo>
                  <a:pt x="216" y="1222"/>
                </a:lnTo>
                <a:lnTo>
                  <a:pt x="200" y="1194"/>
                </a:lnTo>
                <a:lnTo>
                  <a:pt x="186" y="1164"/>
                </a:lnTo>
                <a:lnTo>
                  <a:pt x="173" y="1136"/>
                </a:lnTo>
                <a:lnTo>
                  <a:pt x="162" y="1106"/>
                </a:lnTo>
                <a:lnTo>
                  <a:pt x="152" y="1075"/>
                </a:lnTo>
                <a:lnTo>
                  <a:pt x="143" y="1044"/>
                </a:lnTo>
                <a:lnTo>
                  <a:pt x="135" y="1012"/>
                </a:lnTo>
                <a:lnTo>
                  <a:pt x="129" y="981"/>
                </a:lnTo>
                <a:lnTo>
                  <a:pt x="124" y="947"/>
                </a:lnTo>
                <a:lnTo>
                  <a:pt x="120" y="913"/>
                </a:lnTo>
                <a:lnTo>
                  <a:pt x="120" y="913"/>
                </a:lnTo>
                <a:lnTo>
                  <a:pt x="68" y="917"/>
                </a:lnTo>
                <a:lnTo>
                  <a:pt x="68" y="917"/>
                </a:lnTo>
                <a:lnTo>
                  <a:pt x="59" y="917"/>
                </a:lnTo>
                <a:lnTo>
                  <a:pt x="50" y="917"/>
                </a:lnTo>
                <a:lnTo>
                  <a:pt x="42" y="914"/>
                </a:lnTo>
                <a:lnTo>
                  <a:pt x="34" y="912"/>
                </a:lnTo>
                <a:lnTo>
                  <a:pt x="28" y="908"/>
                </a:lnTo>
                <a:lnTo>
                  <a:pt x="22" y="902"/>
                </a:lnTo>
                <a:lnTo>
                  <a:pt x="15" y="896"/>
                </a:lnTo>
                <a:lnTo>
                  <a:pt x="10" y="889"/>
                </a:lnTo>
                <a:lnTo>
                  <a:pt x="10" y="889"/>
                </a:lnTo>
                <a:lnTo>
                  <a:pt x="6" y="880"/>
                </a:lnTo>
                <a:lnTo>
                  <a:pt x="3" y="871"/>
                </a:lnTo>
                <a:lnTo>
                  <a:pt x="1" y="863"/>
                </a:lnTo>
                <a:lnTo>
                  <a:pt x="0" y="854"/>
                </a:lnTo>
                <a:lnTo>
                  <a:pt x="0" y="845"/>
                </a:lnTo>
                <a:lnTo>
                  <a:pt x="3" y="837"/>
                </a:lnTo>
                <a:lnTo>
                  <a:pt x="5" y="828"/>
                </a:lnTo>
                <a:lnTo>
                  <a:pt x="10" y="819"/>
                </a:lnTo>
                <a:lnTo>
                  <a:pt x="10" y="819"/>
                </a:lnTo>
                <a:lnTo>
                  <a:pt x="15" y="812"/>
                </a:lnTo>
                <a:lnTo>
                  <a:pt x="22" y="806"/>
                </a:lnTo>
                <a:lnTo>
                  <a:pt x="28" y="801"/>
                </a:lnTo>
                <a:lnTo>
                  <a:pt x="34" y="798"/>
                </a:lnTo>
                <a:lnTo>
                  <a:pt x="42" y="796"/>
                </a:lnTo>
                <a:lnTo>
                  <a:pt x="50" y="794"/>
                </a:lnTo>
                <a:lnTo>
                  <a:pt x="59" y="793"/>
                </a:lnTo>
                <a:lnTo>
                  <a:pt x="68" y="793"/>
                </a:lnTo>
                <a:lnTo>
                  <a:pt x="68" y="793"/>
                </a:lnTo>
                <a:lnTo>
                  <a:pt x="120" y="798"/>
                </a:lnTo>
                <a:lnTo>
                  <a:pt x="120" y="798"/>
                </a:lnTo>
                <a:lnTo>
                  <a:pt x="124" y="764"/>
                </a:lnTo>
                <a:lnTo>
                  <a:pt x="129" y="732"/>
                </a:lnTo>
                <a:lnTo>
                  <a:pt x="135" y="699"/>
                </a:lnTo>
                <a:lnTo>
                  <a:pt x="143" y="668"/>
                </a:lnTo>
                <a:lnTo>
                  <a:pt x="152" y="636"/>
                </a:lnTo>
                <a:lnTo>
                  <a:pt x="162" y="606"/>
                </a:lnTo>
                <a:lnTo>
                  <a:pt x="172" y="576"/>
                </a:lnTo>
                <a:lnTo>
                  <a:pt x="185" y="547"/>
                </a:lnTo>
                <a:lnTo>
                  <a:pt x="199" y="518"/>
                </a:lnTo>
                <a:lnTo>
                  <a:pt x="214" y="490"/>
                </a:lnTo>
                <a:lnTo>
                  <a:pt x="231" y="463"/>
                </a:lnTo>
                <a:lnTo>
                  <a:pt x="249" y="436"/>
                </a:lnTo>
                <a:lnTo>
                  <a:pt x="268" y="409"/>
                </a:lnTo>
                <a:lnTo>
                  <a:pt x="288" y="384"/>
                </a:lnTo>
                <a:lnTo>
                  <a:pt x="311" y="360"/>
                </a:lnTo>
                <a:lnTo>
                  <a:pt x="334" y="335"/>
                </a:lnTo>
                <a:lnTo>
                  <a:pt x="334" y="335"/>
                </a:lnTo>
                <a:lnTo>
                  <a:pt x="358" y="312"/>
                </a:lnTo>
                <a:lnTo>
                  <a:pt x="383" y="289"/>
                </a:lnTo>
                <a:lnTo>
                  <a:pt x="408" y="269"/>
                </a:lnTo>
                <a:lnTo>
                  <a:pt x="435" y="250"/>
                </a:lnTo>
                <a:lnTo>
                  <a:pt x="462" y="232"/>
                </a:lnTo>
                <a:lnTo>
                  <a:pt x="488" y="216"/>
                </a:lnTo>
                <a:lnTo>
                  <a:pt x="516" y="200"/>
                </a:lnTo>
                <a:lnTo>
                  <a:pt x="546" y="186"/>
                </a:lnTo>
                <a:lnTo>
                  <a:pt x="575" y="173"/>
                </a:lnTo>
                <a:lnTo>
                  <a:pt x="604" y="162"/>
                </a:lnTo>
                <a:lnTo>
                  <a:pt x="635" y="152"/>
                </a:lnTo>
                <a:lnTo>
                  <a:pt x="666" y="143"/>
                </a:lnTo>
                <a:lnTo>
                  <a:pt x="698" y="136"/>
                </a:lnTo>
                <a:lnTo>
                  <a:pt x="731" y="130"/>
                </a:lnTo>
                <a:lnTo>
                  <a:pt x="764" y="125"/>
                </a:lnTo>
                <a:lnTo>
                  <a:pt x="797" y="121"/>
                </a:lnTo>
                <a:lnTo>
                  <a:pt x="797" y="121"/>
                </a:lnTo>
                <a:close/>
                <a:moveTo>
                  <a:pt x="1021" y="840"/>
                </a:moveTo>
                <a:lnTo>
                  <a:pt x="1021" y="840"/>
                </a:lnTo>
                <a:lnTo>
                  <a:pt x="1516" y="803"/>
                </a:lnTo>
                <a:lnTo>
                  <a:pt x="1516" y="803"/>
                </a:lnTo>
                <a:lnTo>
                  <a:pt x="1512" y="773"/>
                </a:lnTo>
                <a:lnTo>
                  <a:pt x="1509" y="742"/>
                </a:lnTo>
                <a:lnTo>
                  <a:pt x="1503" y="713"/>
                </a:lnTo>
                <a:lnTo>
                  <a:pt x="1496" y="683"/>
                </a:lnTo>
                <a:lnTo>
                  <a:pt x="1488" y="654"/>
                </a:lnTo>
                <a:lnTo>
                  <a:pt x="1478" y="626"/>
                </a:lnTo>
                <a:lnTo>
                  <a:pt x="1466" y="599"/>
                </a:lnTo>
                <a:lnTo>
                  <a:pt x="1455" y="573"/>
                </a:lnTo>
                <a:lnTo>
                  <a:pt x="1442" y="546"/>
                </a:lnTo>
                <a:lnTo>
                  <a:pt x="1427" y="520"/>
                </a:lnTo>
                <a:lnTo>
                  <a:pt x="1412" y="495"/>
                </a:lnTo>
                <a:lnTo>
                  <a:pt x="1395" y="471"/>
                </a:lnTo>
                <a:lnTo>
                  <a:pt x="1377" y="448"/>
                </a:lnTo>
                <a:lnTo>
                  <a:pt x="1359" y="425"/>
                </a:lnTo>
                <a:lnTo>
                  <a:pt x="1340" y="403"/>
                </a:lnTo>
                <a:lnTo>
                  <a:pt x="1320" y="383"/>
                </a:lnTo>
                <a:lnTo>
                  <a:pt x="1298" y="362"/>
                </a:lnTo>
                <a:lnTo>
                  <a:pt x="1276" y="343"/>
                </a:lnTo>
                <a:lnTo>
                  <a:pt x="1253" y="325"/>
                </a:lnTo>
                <a:lnTo>
                  <a:pt x="1231" y="309"/>
                </a:lnTo>
                <a:lnTo>
                  <a:pt x="1206" y="292"/>
                </a:lnTo>
                <a:lnTo>
                  <a:pt x="1181" y="278"/>
                </a:lnTo>
                <a:lnTo>
                  <a:pt x="1155" y="264"/>
                </a:lnTo>
                <a:lnTo>
                  <a:pt x="1130" y="251"/>
                </a:lnTo>
                <a:lnTo>
                  <a:pt x="1103" y="240"/>
                </a:lnTo>
                <a:lnTo>
                  <a:pt x="1076" y="230"/>
                </a:lnTo>
                <a:lnTo>
                  <a:pt x="1049" y="221"/>
                </a:lnTo>
                <a:lnTo>
                  <a:pt x="1021" y="213"/>
                </a:lnTo>
                <a:lnTo>
                  <a:pt x="993" y="207"/>
                </a:lnTo>
                <a:lnTo>
                  <a:pt x="965" y="201"/>
                </a:lnTo>
                <a:lnTo>
                  <a:pt x="936" y="198"/>
                </a:lnTo>
                <a:lnTo>
                  <a:pt x="908" y="195"/>
                </a:lnTo>
                <a:lnTo>
                  <a:pt x="908" y="195"/>
                </a:lnTo>
                <a:lnTo>
                  <a:pt x="870" y="690"/>
                </a:lnTo>
                <a:lnTo>
                  <a:pt x="870" y="690"/>
                </a:lnTo>
                <a:lnTo>
                  <a:pt x="839" y="690"/>
                </a:lnTo>
                <a:lnTo>
                  <a:pt x="839" y="690"/>
                </a:lnTo>
                <a:lnTo>
                  <a:pt x="802" y="194"/>
                </a:lnTo>
                <a:lnTo>
                  <a:pt x="802" y="194"/>
                </a:lnTo>
                <a:lnTo>
                  <a:pt x="773" y="198"/>
                </a:lnTo>
                <a:lnTo>
                  <a:pt x="742" y="201"/>
                </a:lnTo>
                <a:lnTo>
                  <a:pt x="713" y="208"/>
                </a:lnTo>
                <a:lnTo>
                  <a:pt x="685" y="214"/>
                </a:lnTo>
                <a:lnTo>
                  <a:pt x="657" y="223"/>
                </a:lnTo>
                <a:lnTo>
                  <a:pt x="629" y="232"/>
                </a:lnTo>
                <a:lnTo>
                  <a:pt x="602" y="242"/>
                </a:lnTo>
                <a:lnTo>
                  <a:pt x="575" y="254"/>
                </a:lnTo>
                <a:lnTo>
                  <a:pt x="550" y="267"/>
                </a:lnTo>
                <a:lnTo>
                  <a:pt x="524" y="281"/>
                </a:lnTo>
                <a:lnTo>
                  <a:pt x="500" y="296"/>
                </a:lnTo>
                <a:lnTo>
                  <a:pt x="476" y="311"/>
                </a:lnTo>
                <a:lnTo>
                  <a:pt x="451" y="329"/>
                </a:lnTo>
                <a:lnTo>
                  <a:pt x="428" y="348"/>
                </a:lnTo>
                <a:lnTo>
                  <a:pt x="406" y="367"/>
                </a:lnTo>
                <a:lnTo>
                  <a:pt x="384" y="389"/>
                </a:lnTo>
                <a:lnTo>
                  <a:pt x="384" y="389"/>
                </a:lnTo>
                <a:lnTo>
                  <a:pt x="363" y="411"/>
                </a:lnTo>
                <a:lnTo>
                  <a:pt x="344" y="432"/>
                </a:lnTo>
                <a:lnTo>
                  <a:pt x="325" y="455"/>
                </a:lnTo>
                <a:lnTo>
                  <a:pt x="309" y="479"/>
                </a:lnTo>
                <a:lnTo>
                  <a:pt x="293" y="502"/>
                </a:lnTo>
                <a:lnTo>
                  <a:pt x="278" y="528"/>
                </a:lnTo>
                <a:lnTo>
                  <a:pt x="264" y="552"/>
                </a:lnTo>
                <a:lnTo>
                  <a:pt x="252" y="578"/>
                </a:lnTo>
                <a:lnTo>
                  <a:pt x="241" y="604"/>
                </a:lnTo>
                <a:lnTo>
                  <a:pt x="231" y="631"/>
                </a:lnTo>
                <a:lnTo>
                  <a:pt x="222" y="658"/>
                </a:lnTo>
                <a:lnTo>
                  <a:pt x="214" y="686"/>
                </a:lnTo>
                <a:lnTo>
                  <a:pt x="207" y="714"/>
                </a:lnTo>
                <a:lnTo>
                  <a:pt x="201" y="743"/>
                </a:lnTo>
                <a:lnTo>
                  <a:pt x="198" y="773"/>
                </a:lnTo>
                <a:lnTo>
                  <a:pt x="194" y="803"/>
                </a:lnTo>
                <a:lnTo>
                  <a:pt x="194" y="803"/>
                </a:lnTo>
                <a:lnTo>
                  <a:pt x="689" y="840"/>
                </a:lnTo>
                <a:lnTo>
                  <a:pt x="689" y="840"/>
                </a:lnTo>
                <a:lnTo>
                  <a:pt x="689" y="871"/>
                </a:lnTo>
                <a:lnTo>
                  <a:pt x="689" y="871"/>
                </a:lnTo>
                <a:lnTo>
                  <a:pt x="195" y="908"/>
                </a:lnTo>
                <a:lnTo>
                  <a:pt x="195" y="908"/>
                </a:lnTo>
                <a:lnTo>
                  <a:pt x="198" y="937"/>
                </a:lnTo>
                <a:lnTo>
                  <a:pt x="201" y="967"/>
                </a:lnTo>
                <a:lnTo>
                  <a:pt x="207" y="995"/>
                </a:lnTo>
                <a:lnTo>
                  <a:pt x="213" y="1023"/>
                </a:lnTo>
                <a:lnTo>
                  <a:pt x="221" y="1051"/>
                </a:lnTo>
                <a:lnTo>
                  <a:pt x="230" y="1079"/>
                </a:lnTo>
                <a:lnTo>
                  <a:pt x="240" y="1106"/>
                </a:lnTo>
                <a:lnTo>
                  <a:pt x="251" y="1132"/>
                </a:lnTo>
                <a:lnTo>
                  <a:pt x="264" y="1158"/>
                </a:lnTo>
                <a:lnTo>
                  <a:pt x="278" y="1183"/>
                </a:lnTo>
                <a:lnTo>
                  <a:pt x="293" y="1209"/>
                </a:lnTo>
                <a:lnTo>
                  <a:pt x="310" y="1233"/>
                </a:lnTo>
                <a:lnTo>
                  <a:pt x="326" y="1256"/>
                </a:lnTo>
                <a:lnTo>
                  <a:pt x="344" y="1279"/>
                </a:lnTo>
                <a:lnTo>
                  <a:pt x="363" y="1301"/>
                </a:lnTo>
                <a:lnTo>
                  <a:pt x="384" y="1322"/>
                </a:lnTo>
                <a:lnTo>
                  <a:pt x="404" y="1341"/>
                </a:lnTo>
                <a:lnTo>
                  <a:pt x="427" y="1362"/>
                </a:lnTo>
                <a:lnTo>
                  <a:pt x="449" y="1380"/>
                </a:lnTo>
                <a:lnTo>
                  <a:pt x="473" y="1398"/>
                </a:lnTo>
                <a:lnTo>
                  <a:pt x="497" y="1414"/>
                </a:lnTo>
                <a:lnTo>
                  <a:pt x="522" y="1429"/>
                </a:lnTo>
                <a:lnTo>
                  <a:pt x="547" y="1443"/>
                </a:lnTo>
                <a:lnTo>
                  <a:pt x="574" y="1456"/>
                </a:lnTo>
                <a:lnTo>
                  <a:pt x="601" y="1469"/>
                </a:lnTo>
                <a:lnTo>
                  <a:pt x="627" y="1479"/>
                </a:lnTo>
                <a:lnTo>
                  <a:pt x="655" y="1488"/>
                </a:lnTo>
                <a:lnTo>
                  <a:pt x="685" y="1497"/>
                </a:lnTo>
                <a:lnTo>
                  <a:pt x="713" y="1503"/>
                </a:lnTo>
                <a:lnTo>
                  <a:pt x="742" y="1509"/>
                </a:lnTo>
                <a:lnTo>
                  <a:pt x="773" y="1514"/>
                </a:lnTo>
                <a:lnTo>
                  <a:pt x="803" y="1516"/>
                </a:lnTo>
                <a:lnTo>
                  <a:pt x="803" y="1516"/>
                </a:lnTo>
                <a:lnTo>
                  <a:pt x="839" y="1021"/>
                </a:lnTo>
                <a:lnTo>
                  <a:pt x="839" y="1021"/>
                </a:lnTo>
                <a:lnTo>
                  <a:pt x="870" y="1021"/>
                </a:lnTo>
                <a:lnTo>
                  <a:pt x="870" y="1021"/>
                </a:lnTo>
                <a:lnTo>
                  <a:pt x="908" y="1517"/>
                </a:lnTo>
                <a:lnTo>
                  <a:pt x="908" y="1517"/>
                </a:lnTo>
                <a:lnTo>
                  <a:pt x="941" y="1514"/>
                </a:lnTo>
                <a:lnTo>
                  <a:pt x="974" y="1507"/>
                </a:lnTo>
                <a:lnTo>
                  <a:pt x="1006" y="1501"/>
                </a:lnTo>
                <a:lnTo>
                  <a:pt x="1038" y="1493"/>
                </a:lnTo>
                <a:lnTo>
                  <a:pt x="1069" y="1483"/>
                </a:lnTo>
                <a:lnTo>
                  <a:pt x="1098" y="1473"/>
                </a:lnTo>
                <a:lnTo>
                  <a:pt x="1127" y="1460"/>
                </a:lnTo>
                <a:lnTo>
                  <a:pt x="1157" y="1447"/>
                </a:lnTo>
                <a:lnTo>
                  <a:pt x="1185" y="1432"/>
                </a:lnTo>
                <a:lnTo>
                  <a:pt x="1211" y="1415"/>
                </a:lnTo>
                <a:lnTo>
                  <a:pt x="1237" y="1398"/>
                </a:lnTo>
                <a:lnTo>
                  <a:pt x="1262" y="1378"/>
                </a:lnTo>
                <a:lnTo>
                  <a:pt x="1288" y="1358"/>
                </a:lnTo>
                <a:lnTo>
                  <a:pt x="1312" y="1336"/>
                </a:lnTo>
                <a:lnTo>
                  <a:pt x="1335" y="1312"/>
                </a:lnTo>
                <a:lnTo>
                  <a:pt x="1358" y="1288"/>
                </a:lnTo>
                <a:lnTo>
                  <a:pt x="1358" y="1288"/>
                </a:lnTo>
                <a:lnTo>
                  <a:pt x="1375" y="1268"/>
                </a:lnTo>
                <a:lnTo>
                  <a:pt x="1391" y="1246"/>
                </a:lnTo>
                <a:lnTo>
                  <a:pt x="1407" y="1224"/>
                </a:lnTo>
                <a:lnTo>
                  <a:pt x="1421" y="1202"/>
                </a:lnTo>
                <a:lnTo>
                  <a:pt x="1433" y="1181"/>
                </a:lnTo>
                <a:lnTo>
                  <a:pt x="1446" y="1158"/>
                </a:lnTo>
                <a:lnTo>
                  <a:pt x="1458" y="1135"/>
                </a:lnTo>
                <a:lnTo>
                  <a:pt x="1468" y="1111"/>
                </a:lnTo>
                <a:lnTo>
                  <a:pt x="1477" y="1088"/>
                </a:lnTo>
                <a:lnTo>
                  <a:pt x="1486" y="1062"/>
                </a:lnTo>
                <a:lnTo>
                  <a:pt x="1493" y="1038"/>
                </a:lnTo>
                <a:lnTo>
                  <a:pt x="1500" y="1012"/>
                </a:lnTo>
                <a:lnTo>
                  <a:pt x="1505" y="987"/>
                </a:lnTo>
                <a:lnTo>
                  <a:pt x="1510" y="961"/>
                </a:lnTo>
                <a:lnTo>
                  <a:pt x="1514" y="935"/>
                </a:lnTo>
                <a:lnTo>
                  <a:pt x="1516" y="908"/>
                </a:lnTo>
                <a:lnTo>
                  <a:pt x="1516" y="908"/>
                </a:lnTo>
                <a:lnTo>
                  <a:pt x="1021" y="871"/>
                </a:lnTo>
                <a:lnTo>
                  <a:pt x="1021" y="871"/>
                </a:lnTo>
                <a:lnTo>
                  <a:pt x="1021" y="840"/>
                </a:lnTo>
                <a:lnTo>
                  <a:pt x="1021" y="8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338064" y="855663"/>
            <a:ext cx="141287" cy="141288"/>
          </a:xfrm>
          <a:custGeom>
            <a:avLst/>
            <a:gdLst/>
            <a:ahLst/>
            <a:cxnLst>
              <a:cxn ang="0">
                <a:pos x="179" y="90"/>
              </a:cxn>
              <a:cxn ang="0">
                <a:pos x="176" y="107"/>
              </a:cxn>
              <a:cxn ang="0">
                <a:pos x="171" y="124"/>
              </a:cxn>
              <a:cxn ang="0">
                <a:pos x="164" y="139"/>
              </a:cxn>
              <a:cxn ang="0">
                <a:pos x="152" y="152"/>
              </a:cxn>
              <a:cxn ang="0">
                <a:pos x="139" y="164"/>
              </a:cxn>
              <a:cxn ang="0">
                <a:pos x="124" y="171"/>
              </a:cxn>
              <a:cxn ang="0">
                <a:pos x="107" y="176"/>
              </a:cxn>
              <a:cxn ang="0">
                <a:pos x="88" y="179"/>
              </a:cxn>
              <a:cxn ang="0">
                <a:pos x="79" y="178"/>
              </a:cxn>
              <a:cxn ang="0">
                <a:pos x="62" y="175"/>
              </a:cxn>
              <a:cxn ang="0">
                <a:pos x="46" y="167"/>
              </a:cxn>
              <a:cxn ang="0">
                <a:pos x="32" y="158"/>
              </a:cxn>
              <a:cxn ang="0">
                <a:pos x="20" y="146"/>
              </a:cxn>
              <a:cxn ang="0">
                <a:pos x="11" y="132"/>
              </a:cxn>
              <a:cxn ang="0">
                <a:pos x="4" y="116"/>
              </a:cxn>
              <a:cxn ang="0">
                <a:pos x="0" y="99"/>
              </a:cxn>
              <a:cxn ang="0">
                <a:pos x="0" y="90"/>
              </a:cxn>
              <a:cxn ang="0">
                <a:pos x="2" y="72"/>
              </a:cxn>
              <a:cxn ang="0">
                <a:pos x="7" y="54"/>
              </a:cxn>
              <a:cxn ang="0">
                <a:pos x="16" y="40"/>
              </a:cxn>
              <a:cxn ang="0">
                <a:pos x="26" y="26"/>
              </a:cxn>
              <a:cxn ang="0">
                <a:pos x="39" y="16"/>
              </a:cxn>
              <a:cxn ang="0">
                <a:pos x="54" y="7"/>
              </a:cxn>
              <a:cxn ang="0">
                <a:pos x="72" y="2"/>
              </a:cxn>
              <a:cxn ang="0">
                <a:pos x="90" y="0"/>
              </a:cxn>
              <a:cxn ang="0">
                <a:pos x="99" y="0"/>
              </a:cxn>
              <a:cxn ang="0">
                <a:pos x="115" y="4"/>
              </a:cxn>
              <a:cxn ang="0">
                <a:pos x="132" y="11"/>
              </a:cxn>
              <a:cxn ang="0">
                <a:pos x="146" y="21"/>
              </a:cxn>
              <a:cxn ang="0">
                <a:pos x="158" y="32"/>
              </a:cxn>
              <a:cxn ang="0">
                <a:pos x="167" y="48"/>
              </a:cxn>
              <a:cxn ang="0">
                <a:pos x="174" y="63"/>
              </a:cxn>
              <a:cxn ang="0">
                <a:pos x="178" y="81"/>
              </a:cxn>
              <a:cxn ang="0">
                <a:pos x="179" y="90"/>
              </a:cxn>
            </a:cxnLst>
            <a:rect l="0" t="0" r="r" b="b"/>
            <a:pathLst>
              <a:path w="179" h="179">
                <a:moveTo>
                  <a:pt x="179" y="90"/>
                </a:moveTo>
                <a:lnTo>
                  <a:pt x="179" y="90"/>
                </a:lnTo>
                <a:lnTo>
                  <a:pt x="178" y="99"/>
                </a:lnTo>
                <a:lnTo>
                  <a:pt x="176" y="107"/>
                </a:lnTo>
                <a:lnTo>
                  <a:pt x="174" y="116"/>
                </a:lnTo>
                <a:lnTo>
                  <a:pt x="171" y="124"/>
                </a:lnTo>
                <a:lnTo>
                  <a:pt x="167" y="132"/>
                </a:lnTo>
                <a:lnTo>
                  <a:pt x="164" y="139"/>
                </a:lnTo>
                <a:lnTo>
                  <a:pt x="158" y="147"/>
                </a:lnTo>
                <a:lnTo>
                  <a:pt x="152" y="152"/>
                </a:lnTo>
                <a:lnTo>
                  <a:pt x="146" y="158"/>
                </a:lnTo>
                <a:lnTo>
                  <a:pt x="139" y="164"/>
                </a:lnTo>
                <a:lnTo>
                  <a:pt x="132" y="167"/>
                </a:lnTo>
                <a:lnTo>
                  <a:pt x="124" y="171"/>
                </a:lnTo>
                <a:lnTo>
                  <a:pt x="115" y="175"/>
                </a:lnTo>
                <a:lnTo>
                  <a:pt x="107" y="176"/>
                </a:lnTo>
                <a:lnTo>
                  <a:pt x="99" y="178"/>
                </a:lnTo>
                <a:lnTo>
                  <a:pt x="88" y="179"/>
                </a:lnTo>
                <a:lnTo>
                  <a:pt x="88" y="179"/>
                </a:lnTo>
                <a:lnTo>
                  <a:pt x="79" y="178"/>
                </a:lnTo>
                <a:lnTo>
                  <a:pt x="71" y="176"/>
                </a:lnTo>
                <a:lnTo>
                  <a:pt x="62" y="175"/>
                </a:lnTo>
                <a:lnTo>
                  <a:pt x="54" y="171"/>
                </a:lnTo>
                <a:lnTo>
                  <a:pt x="46" y="167"/>
                </a:lnTo>
                <a:lnTo>
                  <a:pt x="39" y="164"/>
                </a:lnTo>
                <a:lnTo>
                  <a:pt x="32" y="158"/>
                </a:lnTo>
                <a:lnTo>
                  <a:pt x="26" y="152"/>
                </a:lnTo>
                <a:lnTo>
                  <a:pt x="20" y="146"/>
                </a:lnTo>
                <a:lnTo>
                  <a:pt x="14" y="139"/>
                </a:lnTo>
                <a:lnTo>
                  <a:pt x="11" y="132"/>
                </a:lnTo>
                <a:lnTo>
                  <a:pt x="7" y="124"/>
                </a:lnTo>
                <a:lnTo>
                  <a:pt x="4" y="116"/>
                </a:lnTo>
                <a:lnTo>
                  <a:pt x="2" y="107"/>
                </a:lnTo>
                <a:lnTo>
                  <a:pt x="0" y="99"/>
                </a:lnTo>
                <a:lnTo>
                  <a:pt x="0" y="90"/>
                </a:lnTo>
                <a:lnTo>
                  <a:pt x="0" y="90"/>
                </a:lnTo>
                <a:lnTo>
                  <a:pt x="0" y="81"/>
                </a:lnTo>
                <a:lnTo>
                  <a:pt x="2" y="72"/>
                </a:lnTo>
                <a:lnTo>
                  <a:pt x="4" y="63"/>
                </a:lnTo>
                <a:lnTo>
                  <a:pt x="7" y="54"/>
                </a:lnTo>
                <a:lnTo>
                  <a:pt x="11" y="46"/>
                </a:lnTo>
                <a:lnTo>
                  <a:pt x="16" y="40"/>
                </a:lnTo>
                <a:lnTo>
                  <a:pt x="21" y="32"/>
                </a:lnTo>
                <a:lnTo>
                  <a:pt x="26" y="26"/>
                </a:lnTo>
                <a:lnTo>
                  <a:pt x="32" y="21"/>
                </a:lnTo>
                <a:lnTo>
                  <a:pt x="39" y="16"/>
                </a:lnTo>
                <a:lnTo>
                  <a:pt x="46" y="11"/>
                </a:lnTo>
                <a:lnTo>
                  <a:pt x="54" y="7"/>
                </a:lnTo>
                <a:lnTo>
                  <a:pt x="63" y="4"/>
                </a:lnTo>
                <a:lnTo>
                  <a:pt x="72" y="2"/>
                </a:lnTo>
                <a:lnTo>
                  <a:pt x="79" y="0"/>
                </a:lnTo>
                <a:lnTo>
                  <a:pt x="90" y="0"/>
                </a:lnTo>
                <a:lnTo>
                  <a:pt x="90" y="0"/>
                </a:lnTo>
                <a:lnTo>
                  <a:pt x="99" y="0"/>
                </a:lnTo>
                <a:lnTo>
                  <a:pt x="107" y="2"/>
                </a:lnTo>
                <a:lnTo>
                  <a:pt x="115" y="4"/>
                </a:lnTo>
                <a:lnTo>
                  <a:pt x="124" y="7"/>
                </a:lnTo>
                <a:lnTo>
                  <a:pt x="132" y="11"/>
                </a:lnTo>
                <a:lnTo>
                  <a:pt x="139" y="16"/>
                </a:lnTo>
                <a:lnTo>
                  <a:pt x="146" y="21"/>
                </a:lnTo>
                <a:lnTo>
                  <a:pt x="152" y="26"/>
                </a:lnTo>
                <a:lnTo>
                  <a:pt x="158" y="32"/>
                </a:lnTo>
                <a:lnTo>
                  <a:pt x="164" y="40"/>
                </a:lnTo>
                <a:lnTo>
                  <a:pt x="167" y="48"/>
                </a:lnTo>
                <a:lnTo>
                  <a:pt x="171" y="55"/>
                </a:lnTo>
                <a:lnTo>
                  <a:pt x="174" y="63"/>
                </a:lnTo>
                <a:lnTo>
                  <a:pt x="176" y="72"/>
                </a:lnTo>
                <a:lnTo>
                  <a:pt x="178" y="81"/>
                </a:lnTo>
                <a:lnTo>
                  <a:pt x="179" y="90"/>
                </a:lnTo>
                <a:lnTo>
                  <a:pt x="179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Computing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017748" y="1429782"/>
            <a:ext cx="100996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b="1" dirty="0"/>
              <a:t>Cloud computing</a:t>
            </a:r>
            <a:r>
              <a:rPr lang="en-IN" dirty="0"/>
              <a:t> is a model for enabling </a:t>
            </a:r>
            <a:r>
              <a:rPr lang="en-IN" b="1" dirty="0"/>
              <a:t>ubiquitous</a:t>
            </a:r>
            <a:r>
              <a:rPr lang="en-IN" dirty="0"/>
              <a:t>, </a:t>
            </a:r>
            <a:r>
              <a:rPr lang="en-IN" b="1" dirty="0"/>
              <a:t>convenient</a:t>
            </a:r>
            <a:r>
              <a:rPr lang="en-IN" dirty="0"/>
              <a:t>, </a:t>
            </a:r>
            <a:r>
              <a:rPr lang="en-IN" b="1" dirty="0"/>
              <a:t>on-demand network access </a:t>
            </a:r>
            <a:r>
              <a:rPr lang="en-IN" dirty="0"/>
              <a:t>to a </a:t>
            </a:r>
            <a:r>
              <a:rPr lang="en-IN" b="1" dirty="0"/>
              <a:t>shared pool of configurable computing</a:t>
            </a:r>
            <a:r>
              <a:rPr lang="en-IN" dirty="0"/>
              <a:t> </a:t>
            </a:r>
            <a:r>
              <a:rPr lang="en-IN" b="1" dirty="0"/>
              <a:t>resources</a:t>
            </a:r>
            <a:r>
              <a:rPr lang="en-IN" dirty="0"/>
              <a:t> (e.g., networks, servers, storage, applications, and services) that can be </a:t>
            </a:r>
            <a:r>
              <a:rPr lang="en-IN" b="1" dirty="0"/>
              <a:t>rapidly provisioned </a:t>
            </a:r>
            <a:r>
              <a:rPr lang="en-IN" dirty="0"/>
              <a:t>and released with minimal management effort or service provider interaction.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2124416" y="2428917"/>
            <a:ext cx="7223771" cy="38408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4338" name="Picture 2" descr="Visual model of NIST working definition of cloud computing | Download  Scientific Diagram">
            <a:extLst>
              <a:ext uri="{FF2B5EF4-FFF2-40B4-BE49-F238E27FC236}">
                <a16:creationId xmlns:a16="http://schemas.microsoft.com/office/drawing/2014/main" id="{8F5BE0CB-8052-A242-8F43-6F36E8B8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54" y="2459779"/>
            <a:ext cx="6578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Deployment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017748" y="1429782"/>
            <a:ext cx="10141821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dirty="0"/>
              <a:t>Selecting a </a:t>
            </a:r>
            <a:r>
              <a:rPr lang="en-IN" b="1" dirty="0"/>
              <a:t>Deployment Model </a:t>
            </a:r>
            <a:r>
              <a:rPr lang="en-IN" dirty="0"/>
              <a:t>business constraints and requirements such as </a:t>
            </a:r>
            <a:r>
              <a:rPr lang="en-IN" b="1" dirty="0"/>
              <a:t>Business Policies, functions </a:t>
            </a:r>
            <a:r>
              <a:rPr lang="en-IN" dirty="0"/>
              <a:t>and</a:t>
            </a:r>
            <a:r>
              <a:rPr lang="en-IN" b="1" dirty="0"/>
              <a:t> security and compliance. 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2124416" y="2428917"/>
            <a:ext cx="7223771" cy="4032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6386" name="Picture 2" descr="Cloud Deployment Models – IP Files">
            <a:extLst>
              <a:ext uri="{FF2B5EF4-FFF2-40B4-BE49-F238E27FC236}">
                <a16:creationId xmlns:a16="http://schemas.microsoft.com/office/drawing/2014/main" id="{218F0D5E-9F25-0B42-B809-ACAA3B0F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01" y="2346378"/>
            <a:ext cx="6350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D56262-4518-3D42-8D98-6D60D834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227" y="4888344"/>
            <a:ext cx="1296117" cy="504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34439-B225-E84B-BCCF-3E028594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726" y="5511058"/>
            <a:ext cx="1299159" cy="504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8595-1FE5-7C4A-9107-5B08EAFE7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510" y="4893210"/>
            <a:ext cx="1287058" cy="526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0878E-09A7-E348-9DF8-B188C22C0A48}"/>
              </a:ext>
            </a:extLst>
          </p:cNvPr>
          <p:cNvSpPr txBox="1"/>
          <p:nvPr/>
        </p:nvSpPr>
        <p:spPr>
          <a:xfrm>
            <a:off x="11581306" y="4376498"/>
            <a:ext cx="4558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2AB8B-7823-B946-AD21-E9256794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884" y="5486762"/>
            <a:ext cx="1276683" cy="50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87ABC-5610-CF4F-884C-08ADD65CA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178" y="2567752"/>
            <a:ext cx="1037471" cy="526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1CA04-0339-CF41-9F52-16A7FD038F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5254" y="3177454"/>
            <a:ext cx="1629678" cy="36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9DC2A-8144-0A4E-B44E-6D8087101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334" y="3693705"/>
            <a:ext cx="1633519" cy="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Evolution of Cloud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932156" y="1597269"/>
            <a:ext cx="10849258" cy="46360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E9048-65E8-4E40-8DA2-D757D7CF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23" y="1695047"/>
            <a:ext cx="8518206" cy="42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Service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840153" y="1483789"/>
            <a:ext cx="10504851" cy="49773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53BD2-E136-4749-8382-6AC10D5C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56" y="1552027"/>
            <a:ext cx="9573106" cy="44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1730052" y="247650"/>
            <a:ext cx="1357312" cy="1357313"/>
          </a:xfrm>
          <a:custGeom>
            <a:avLst/>
            <a:gdLst/>
            <a:ahLst/>
            <a:cxnLst>
              <a:cxn ang="0">
                <a:pos x="796" y="42"/>
              </a:cxn>
              <a:cxn ang="0">
                <a:pos x="829" y="6"/>
              </a:cxn>
              <a:cxn ang="0">
                <a:pos x="889" y="11"/>
              </a:cxn>
              <a:cxn ang="0">
                <a:pos x="916" y="52"/>
              </a:cxn>
              <a:cxn ang="0">
                <a:pos x="979" y="130"/>
              </a:cxn>
              <a:cxn ang="0">
                <a:pos x="1192" y="200"/>
              </a:cxn>
              <a:cxn ang="0">
                <a:pos x="1376" y="335"/>
              </a:cxn>
              <a:cxn ang="0">
                <a:pos x="1496" y="490"/>
              </a:cxn>
              <a:cxn ang="0">
                <a:pos x="1575" y="699"/>
              </a:cxn>
              <a:cxn ang="0">
                <a:pos x="1650" y="793"/>
              </a:cxn>
              <a:cxn ang="0">
                <a:pos x="1700" y="819"/>
              </a:cxn>
              <a:cxn ang="0">
                <a:pos x="1707" y="871"/>
              </a:cxn>
              <a:cxn ang="0">
                <a:pos x="1674" y="912"/>
              </a:cxn>
              <a:cxn ang="0">
                <a:pos x="1590" y="913"/>
              </a:cxn>
              <a:cxn ang="0">
                <a:pos x="1537" y="1135"/>
              </a:cxn>
              <a:cxn ang="0">
                <a:pos x="1421" y="1327"/>
              </a:cxn>
              <a:cxn ang="0">
                <a:pos x="1275" y="1461"/>
              </a:cxn>
              <a:cxn ang="0">
                <a:pos x="1074" y="1560"/>
              </a:cxn>
              <a:cxn ang="0">
                <a:pos x="917" y="1642"/>
              </a:cxn>
              <a:cxn ang="0">
                <a:pos x="903" y="1688"/>
              </a:cxn>
              <a:cxn ang="0">
                <a:pos x="854" y="1710"/>
              </a:cxn>
              <a:cxn ang="0">
                <a:pos x="806" y="1690"/>
              </a:cxn>
              <a:cxn ang="0">
                <a:pos x="793" y="1644"/>
              </a:cxn>
              <a:cxn ang="0">
                <a:pos x="635" y="1560"/>
              </a:cxn>
              <a:cxn ang="0">
                <a:pos x="435" y="1461"/>
              </a:cxn>
              <a:cxn ang="0">
                <a:pos x="289" y="1327"/>
              </a:cxn>
              <a:cxn ang="0">
                <a:pos x="173" y="1136"/>
              </a:cxn>
              <a:cxn ang="0">
                <a:pos x="120" y="913"/>
              </a:cxn>
              <a:cxn ang="0">
                <a:pos x="34" y="912"/>
              </a:cxn>
              <a:cxn ang="0">
                <a:pos x="3" y="871"/>
              </a:cxn>
              <a:cxn ang="0">
                <a:pos x="10" y="819"/>
              </a:cxn>
              <a:cxn ang="0">
                <a:pos x="59" y="793"/>
              </a:cxn>
              <a:cxn ang="0">
                <a:pos x="135" y="699"/>
              </a:cxn>
              <a:cxn ang="0">
                <a:pos x="214" y="490"/>
              </a:cxn>
              <a:cxn ang="0">
                <a:pos x="334" y="335"/>
              </a:cxn>
              <a:cxn ang="0">
                <a:pos x="516" y="200"/>
              </a:cxn>
              <a:cxn ang="0">
                <a:pos x="731" y="130"/>
              </a:cxn>
              <a:cxn ang="0">
                <a:pos x="1516" y="803"/>
              </a:cxn>
              <a:cxn ang="0">
                <a:pos x="1466" y="599"/>
              </a:cxn>
              <a:cxn ang="0">
                <a:pos x="1359" y="425"/>
              </a:cxn>
              <a:cxn ang="0">
                <a:pos x="1206" y="292"/>
              </a:cxn>
              <a:cxn ang="0">
                <a:pos x="1021" y="213"/>
              </a:cxn>
              <a:cxn ang="0">
                <a:pos x="870" y="690"/>
              </a:cxn>
              <a:cxn ang="0">
                <a:pos x="713" y="208"/>
              </a:cxn>
              <a:cxn ang="0">
                <a:pos x="524" y="281"/>
              </a:cxn>
              <a:cxn ang="0">
                <a:pos x="384" y="389"/>
              </a:cxn>
              <a:cxn ang="0">
                <a:pos x="264" y="552"/>
              </a:cxn>
              <a:cxn ang="0">
                <a:pos x="201" y="743"/>
              </a:cxn>
              <a:cxn ang="0">
                <a:pos x="689" y="871"/>
              </a:cxn>
              <a:cxn ang="0">
                <a:pos x="221" y="1051"/>
              </a:cxn>
              <a:cxn ang="0">
                <a:pos x="310" y="1233"/>
              </a:cxn>
              <a:cxn ang="0">
                <a:pos x="449" y="1380"/>
              </a:cxn>
              <a:cxn ang="0">
                <a:pos x="627" y="1479"/>
              </a:cxn>
              <a:cxn ang="0">
                <a:pos x="803" y="1516"/>
              </a:cxn>
              <a:cxn ang="0">
                <a:pos x="941" y="1514"/>
              </a:cxn>
              <a:cxn ang="0">
                <a:pos x="1157" y="1447"/>
              </a:cxn>
              <a:cxn ang="0">
                <a:pos x="1335" y="1312"/>
              </a:cxn>
              <a:cxn ang="0">
                <a:pos x="1433" y="1181"/>
              </a:cxn>
              <a:cxn ang="0">
                <a:pos x="1500" y="1012"/>
              </a:cxn>
              <a:cxn ang="0">
                <a:pos x="1021" y="871"/>
              </a:cxn>
            </a:cxnLst>
            <a:rect l="0" t="0" r="r" b="b"/>
            <a:pathLst>
              <a:path w="1710" h="1710">
                <a:moveTo>
                  <a:pt x="797" y="121"/>
                </a:moveTo>
                <a:lnTo>
                  <a:pt x="797" y="121"/>
                </a:lnTo>
                <a:lnTo>
                  <a:pt x="793" y="68"/>
                </a:lnTo>
                <a:lnTo>
                  <a:pt x="793" y="68"/>
                </a:lnTo>
                <a:lnTo>
                  <a:pt x="793" y="59"/>
                </a:lnTo>
                <a:lnTo>
                  <a:pt x="793" y="50"/>
                </a:lnTo>
                <a:lnTo>
                  <a:pt x="796" y="42"/>
                </a:lnTo>
                <a:lnTo>
                  <a:pt x="798" y="34"/>
                </a:lnTo>
                <a:lnTo>
                  <a:pt x="802" y="27"/>
                </a:lnTo>
                <a:lnTo>
                  <a:pt x="806" y="20"/>
                </a:lnTo>
                <a:lnTo>
                  <a:pt x="812" y="15"/>
                </a:lnTo>
                <a:lnTo>
                  <a:pt x="820" y="10"/>
                </a:lnTo>
                <a:lnTo>
                  <a:pt x="820" y="10"/>
                </a:lnTo>
                <a:lnTo>
                  <a:pt x="829" y="6"/>
                </a:lnTo>
                <a:lnTo>
                  <a:pt x="838" y="3"/>
                </a:lnTo>
                <a:lnTo>
                  <a:pt x="845" y="1"/>
                </a:lnTo>
                <a:lnTo>
                  <a:pt x="854" y="0"/>
                </a:lnTo>
                <a:lnTo>
                  <a:pt x="863" y="1"/>
                </a:lnTo>
                <a:lnTo>
                  <a:pt x="872" y="4"/>
                </a:lnTo>
                <a:lnTo>
                  <a:pt x="881" y="6"/>
                </a:lnTo>
                <a:lnTo>
                  <a:pt x="889" y="11"/>
                </a:lnTo>
                <a:lnTo>
                  <a:pt x="889" y="11"/>
                </a:lnTo>
                <a:lnTo>
                  <a:pt x="896" y="17"/>
                </a:lnTo>
                <a:lnTo>
                  <a:pt x="903" y="23"/>
                </a:lnTo>
                <a:lnTo>
                  <a:pt x="908" y="29"/>
                </a:lnTo>
                <a:lnTo>
                  <a:pt x="912" y="36"/>
                </a:lnTo>
                <a:lnTo>
                  <a:pt x="914" y="43"/>
                </a:lnTo>
                <a:lnTo>
                  <a:pt x="916" y="52"/>
                </a:lnTo>
                <a:lnTo>
                  <a:pt x="917" y="60"/>
                </a:lnTo>
                <a:lnTo>
                  <a:pt x="917" y="69"/>
                </a:lnTo>
                <a:lnTo>
                  <a:pt x="917" y="69"/>
                </a:lnTo>
                <a:lnTo>
                  <a:pt x="913" y="121"/>
                </a:lnTo>
                <a:lnTo>
                  <a:pt x="913" y="121"/>
                </a:lnTo>
                <a:lnTo>
                  <a:pt x="946" y="125"/>
                </a:lnTo>
                <a:lnTo>
                  <a:pt x="979" y="130"/>
                </a:lnTo>
                <a:lnTo>
                  <a:pt x="1011" y="135"/>
                </a:lnTo>
                <a:lnTo>
                  <a:pt x="1043" y="143"/>
                </a:lnTo>
                <a:lnTo>
                  <a:pt x="1075" y="152"/>
                </a:lnTo>
                <a:lnTo>
                  <a:pt x="1104" y="162"/>
                </a:lnTo>
                <a:lnTo>
                  <a:pt x="1135" y="173"/>
                </a:lnTo>
                <a:lnTo>
                  <a:pt x="1164" y="186"/>
                </a:lnTo>
                <a:lnTo>
                  <a:pt x="1192" y="200"/>
                </a:lnTo>
                <a:lnTo>
                  <a:pt x="1220" y="216"/>
                </a:lnTo>
                <a:lnTo>
                  <a:pt x="1248" y="232"/>
                </a:lnTo>
                <a:lnTo>
                  <a:pt x="1275" y="250"/>
                </a:lnTo>
                <a:lnTo>
                  <a:pt x="1302" y="269"/>
                </a:lnTo>
                <a:lnTo>
                  <a:pt x="1327" y="289"/>
                </a:lnTo>
                <a:lnTo>
                  <a:pt x="1352" y="311"/>
                </a:lnTo>
                <a:lnTo>
                  <a:pt x="1376" y="335"/>
                </a:lnTo>
                <a:lnTo>
                  <a:pt x="1376" y="335"/>
                </a:lnTo>
                <a:lnTo>
                  <a:pt x="1399" y="360"/>
                </a:lnTo>
                <a:lnTo>
                  <a:pt x="1421" y="384"/>
                </a:lnTo>
                <a:lnTo>
                  <a:pt x="1442" y="409"/>
                </a:lnTo>
                <a:lnTo>
                  <a:pt x="1461" y="436"/>
                </a:lnTo>
                <a:lnTo>
                  <a:pt x="1479" y="463"/>
                </a:lnTo>
                <a:lnTo>
                  <a:pt x="1496" y="490"/>
                </a:lnTo>
                <a:lnTo>
                  <a:pt x="1511" y="518"/>
                </a:lnTo>
                <a:lnTo>
                  <a:pt x="1525" y="547"/>
                </a:lnTo>
                <a:lnTo>
                  <a:pt x="1537" y="576"/>
                </a:lnTo>
                <a:lnTo>
                  <a:pt x="1548" y="606"/>
                </a:lnTo>
                <a:lnTo>
                  <a:pt x="1558" y="636"/>
                </a:lnTo>
                <a:lnTo>
                  <a:pt x="1567" y="667"/>
                </a:lnTo>
                <a:lnTo>
                  <a:pt x="1575" y="699"/>
                </a:lnTo>
                <a:lnTo>
                  <a:pt x="1581" y="732"/>
                </a:lnTo>
                <a:lnTo>
                  <a:pt x="1586" y="764"/>
                </a:lnTo>
                <a:lnTo>
                  <a:pt x="1590" y="798"/>
                </a:lnTo>
                <a:lnTo>
                  <a:pt x="1590" y="798"/>
                </a:lnTo>
                <a:lnTo>
                  <a:pt x="1641" y="794"/>
                </a:lnTo>
                <a:lnTo>
                  <a:pt x="1641" y="794"/>
                </a:lnTo>
                <a:lnTo>
                  <a:pt x="1650" y="793"/>
                </a:lnTo>
                <a:lnTo>
                  <a:pt x="1659" y="793"/>
                </a:lnTo>
                <a:lnTo>
                  <a:pt x="1667" y="794"/>
                </a:lnTo>
                <a:lnTo>
                  <a:pt x="1674" y="797"/>
                </a:lnTo>
                <a:lnTo>
                  <a:pt x="1682" y="801"/>
                </a:lnTo>
                <a:lnTo>
                  <a:pt x="1688" y="806"/>
                </a:lnTo>
                <a:lnTo>
                  <a:pt x="1695" y="811"/>
                </a:lnTo>
                <a:lnTo>
                  <a:pt x="1700" y="819"/>
                </a:lnTo>
                <a:lnTo>
                  <a:pt x="1700" y="819"/>
                </a:lnTo>
                <a:lnTo>
                  <a:pt x="1704" y="828"/>
                </a:lnTo>
                <a:lnTo>
                  <a:pt x="1707" y="837"/>
                </a:lnTo>
                <a:lnTo>
                  <a:pt x="1709" y="844"/>
                </a:lnTo>
                <a:lnTo>
                  <a:pt x="1710" y="853"/>
                </a:lnTo>
                <a:lnTo>
                  <a:pt x="1709" y="862"/>
                </a:lnTo>
                <a:lnTo>
                  <a:pt x="1707" y="871"/>
                </a:lnTo>
                <a:lnTo>
                  <a:pt x="1704" y="880"/>
                </a:lnTo>
                <a:lnTo>
                  <a:pt x="1700" y="888"/>
                </a:lnTo>
                <a:lnTo>
                  <a:pt x="1700" y="888"/>
                </a:lnTo>
                <a:lnTo>
                  <a:pt x="1695" y="895"/>
                </a:lnTo>
                <a:lnTo>
                  <a:pt x="1688" y="902"/>
                </a:lnTo>
                <a:lnTo>
                  <a:pt x="1682" y="908"/>
                </a:lnTo>
                <a:lnTo>
                  <a:pt x="1674" y="912"/>
                </a:lnTo>
                <a:lnTo>
                  <a:pt x="1667" y="914"/>
                </a:lnTo>
                <a:lnTo>
                  <a:pt x="1659" y="917"/>
                </a:lnTo>
                <a:lnTo>
                  <a:pt x="1650" y="917"/>
                </a:lnTo>
                <a:lnTo>
                  <a:pt x="1641" y="917"/>
                </a:lnTo>
                <a:lnTo>
                  <a:pt x="1641" y="917"/>
                </a:lnTo>
                <a:lnTo>
                  <a:pt x="1590" y="913"/>
                </a:lnTo>
                <a:lnTo>
                  <a:pt x="1590" y="913"/>
                </a:lnTo>
                <a:lnTo>
                  <a:pt x="1586" y="947"/>
                </a:lnTo>
                <a:lnTo>
                  <a:pt x="1581" y="981"/>
                </a:lnTo>
                <a:lnTo>
                  <a:pt x="1575" y="1012"/>
                </a:lnTo>
                <a:lnTo>
                  <a:pt x="1567" y="1044"/>
                </a:lnTo>
                <a:lnTo>
                  <a:pt x="1558" y="1075"/>
                </a:lnTo>
                <a:lnTo>
                  <a:pt x="1548" y="1106"/>
                </a:lnTo>
                <a:lnTo>
                  <a:pt x="1537" y="1135"/>
                </a:lnTo>
                <a:lnTo>
                  <a:pt x="1524" y="1164"/>
                </a:lnTo>
                <a:lnTo>
                  <a:pt x="1510" y="1194"/>
                </a:lnTo>
                <a:lnTo>
                  <a:pt x="1494" y="1222"/>
                </a:lnTo>
                <a:lnTo>
                  <a:pt x="1478" y="1248"/>
                </a:lnTo>
                <a:lnTo>
                  <a:pt x="1460" y="1275"/>
                </a:lnTo>
                <a:lnTo>
                  <a:pt x="1441" y="1302"/>
                </a:lnTo>
                <a:lnTo>
                  <a:pt x="1421" y="1327"/>
                </a:lnTo>
                <a:lnTo>
                  <a:pt x="1399" y="1353"/>
                </a:lnTo>
                <a:lnTo>
                  <a:pt x="1376" y="1377"/>
                </a:lnTo>
                <a:lnTo>
                  <a:pt x="1376" y="1377"/>
                </a:lnTo>
                <a:lnTo>
                  <a:pt x="1352" y="1400"/>
                </a:lnTo>
                <a:lnTo>
                  <a:pt x="1326" y="1422"/>
                </a:lnTo>
                <a:lnTo>
                  <a:pt x="1301" y="1442"/>
                </a:lnTo>
                <a:lnTo>
                  <a:pt x="1275" y="1461"/>
                </a:lnTo>
                <a:lnTo>
                  <a:pt x="1248" y="1479"/>
                </a:lnTo>
                <a:lnTo>
                  <a:pt x="1220" y="1496"/>
                </a:lnTo>
                <a:lnTo>
                  <a:pt x="1192" y="1511"/>
                </a:lnTo>
                <a:lnTo>
                  <a:pt x="1164" y="1525"/>
                </a:lnTo>
                <a:lnTo>
                  <a:pt x="1135" y="1538"/>
                </a:lnTo>
                <a:lnTo>
                  <a:pt x="1104" y="1549"/>
                </a:lnTo>
                <a:lnTo>
                  <a:pt x="1074" y="1560"/>
                </a:lnTo>
                <a:lnTo>
                  <a:pt x="1043" y="1568"/>
                </a:lnTo>
                <a:lnTo>
                  <a:pt x="1011" y="1576"/>
                </a:lnTo>
                <a:lnTo>
                  <a:pt x="979" y="1582"/>
                </a:lnTo>
                <a:lnTo>
                  <a:pt x="946" y="1586"/>
                </a:lnTo>
                <a:lnTo>
                  <a:pt x="913" y="1590"/>
                </a:lnTo>
                <a:lnTo>
                  <a:pt x="913" y="1590"/>
                </a:lnTo>
                <a:lnTo>
                  <a:pt x="917" y="1642"/>
                </a:lnTo>
                <a:lnTo>
                  <a:pt x="917" y="1642"/>
                </a:lnTo>
                <a:lnTo>
                  <a:pt x="917" y="1651"/>
                </a:lnTo>
                <a:lnTo>
                  <a:pt x="917" y="1659"/>
                </a:lnTo>
                <a:lnTo>
                  <a:pt x="914" y="1668"/>
                </a:lnTo>
                <a:lnTo>
                  <a:pt x="912" y="1676"/>
                </a:lnTo>
                <a:lnTo>
                  <a:pt x="908" y="1682"/>
                </a:lnTo>
                <a:lnTo>
                  <a:pt x="903" y="1688"/>
                </a:lnTo>
                <a:lnTo>
                  <a:pt x="896" y="1695"/>
                </a:lnTo>
                <a:lnTo>
                  <a:pt x="889" y="1700"/>
                </a:lnTo>
                <a:lnTo>
                  <a:pt x="889" y="1700"/>
                </a:lnTo>
                <a:lnTo>
                  <a:pt x="881" y="1704"/>
                </a:lnTo>
                <a:lnTo>
                  <a:pt x="872" y="1707"/>
                </a:lnTo>
                <a:lnTo>
                  <a:pt x="863" y="1710"/>
                </a:lnTo>
                <a:lnTo>
                  <a:pt x="854" y="1710"/>
                </a:lnTo>
                <a:lnTo>
                  <a:pt x="845" y="1710"/>
                </a:lnTo>
                <a:lnTo>
                  <a:pt x="838" y="1709"/>
                </a:lnTo>
                <a:lnTo>
                  <a:pt x="829" y="1705"/>
                </a:lnTo>
                <a:lnTo>
                  <a:pt x="820" y="1701"/>
                </a:lnTo>
                <a:lnTo>
                  <a:pt x="820" y="1701"/>
                </a:lnTo>
                <a:lnTo>
                  <a:pt x="812" y="1696"/>
                </a:lnTo>
                <a:lnTo>
                  <a:pt x="806" y="1690"/>
                </a:lnTo>
                <a:lnTo>
                  <a:pt x="802" y="1683"/>
                </a:lnTo>
                <a:lnTo>
                  <a:pt x="798" y="1677"/>
                </a:lnTo>
                <a:lnTo>
                  <a:pt x="796" y="1669"/>
                </a:lnTo>
                <a:lnTo>
                  <a:pt x="793" y="1662"/>
                </a:lnTo>
                <a:lnTo>
                  <a:pt x="793" y="1653"/>
                </a:lnTo>
                <a:lnTo>
                  <a:pt x="793" y="1644"/>
                </a:lnTo>
                <a:lnTo>
                  <a:pt x="793" y="1644"/>
                </a:lnTo>
                <a:lnTo>
                  <a:pt x="797" y="1590"/>
                </a:lnTo>
                <a:lnTo>
                  <a:pt x="797" y="1590"/>
                </a:lnTo>
                <a:lnTo>
                  <a:pt x="764" y="1586"/>
                </a:lnTo>
                <a:lnTo>
                  <a:pt x="731" y="1581"/>
                </a:lnTo>
                <a:lnTo>
                  <a:pt x="699" y="1576"/>
                </a:lnTo>
                <a:lnTo>
                  <a:pt x="667" y="1568"/>
                </a:lnTo>
                <a:lnTo>
                  <a:pt x="635" y="1560"/>
                </a:lnTo>
                <a:lnTo>
                  <a:pt x="606" y="1549"/>
                </a:lnTo>
                <a:lnTo>
                  <a:pt x="575" y="1538"/>
                </a:lnTo>
                <a:lnTo>
                  <a:pt x="546" y="1525"/>
                </a:lnTo>
                <a:lnTo>
                  <a:pt x="518" y="1511"/>
                </a:lnTo>
                <a:lnTo>
                  <a:pt x="490" y="1496"/>
                </a:lnTo>
                <a:lnTo>
                  <a:pt x="462" y="1479"/>
                </a:lnTo>
                <a:lnTo>
                  <a:pt x="435" y="1461"/>
                </a:lnTo>
                <a:lnTo>
                  <a:pt x="409" y="1442"/>
                </a:lnTo>
                <a:lnTo>
                  <a:pt x="384" y="1422"/>
                </a:lnTo>
                <a:lnTo>
                  <a:pt x="358" y="1400"/>
                </a:lnTo>
                <a:lnTo>
                  <a:pt x="334" y="1376"/>
                </a:lnTo>
                <a:lnTo>
                  <a:pt x="334" y="1376"/>
                </a:lnTo>
                <a:lnTo>
                  <a:pt x="311" y="1352"/>
                </a:lnTo>
                <a:lnTo>
                  <a:pt x="289" y="1327"/>
                </a:lnTo>
                <a:lnTo>
                  <a:pt x="269" y="1302"/>
                </a:lnTo>
                <a:lnTo>
                  <a:pt x="250" y="1275"/>
                </a:lnTo>
                <a:lnTo>
                  <a:pt x="232" y="1248"/>
                </a:lnTo>
                <a:lnTo>
                  <a:pt x="216" y="1222"/>
                </a:lnTo>
                <a:lnTo>
                  <a:pt x="200" y="1194"/>
                </a:lnTo>
                <a:lnTo>
                  <a:pt x="186" y="1164"/>
                </a:lnTo>
                <a:lnTo>
                  <a:pt x="173" y="1136"/>
                </a:lnTo>
                <a:lnTo>
                  <a:pt x="162" y="1106"/>
                </a:lnTo>
                <a:lnTo>
                  <a:pt x="152" y="1075"/>
                </a:lnTo>
                <a:lnTo>
                  <a:pt x="143" y="1044"/>
                </a:lnTo>
                <a:lnTo>
                  <a:pt x="135" y="1012"/>
                </a:lnTo>
                <a:lnTo>
                  <a:pt x="129" y="981"/>
                </a:lnTo>
                <a:lnTo>
                  <a:pt x="124" y="947"/>
                </a:lnTo>
                <a:lnTo>
                  <a:pt x="120" y="913"/>
                </a:lnTo>
                <a:lnTo>
                  <a:pt x="120" y="913"/>
                </a:lnTo>
                <a:lnTo>
                  <a:pt x="68" y="917"/>
                </a:lnTo>
                <a:lnTo>
                  <a:pt x="68" y="917"/>
                </a:lnTo>
                <a:lnTo>
                  <a:pt x="59" y="917"/>
                </a:lnTo>
                <a:lnTo>
                  <a:pt x="50" y="917"/>
                </a:lnTo>
                <a:lnTo>
                  <a:pt x="42" y="914"/>
                </a:lnTo>
                <a:lnTo>
                  <a:pt x="34" y="912"/>
                </a:lnTo>
                <a:lnTo>
                  <a:pt x="28" y="908"/>
                </a:lnTo>
                <a:lnTo>
                  <a:pt x="22" y="902"/>
                </a:lnTo>
                <a:lnTo>
                  <a:pt x="15" y="896"/>
                </a:lnTo>
                <a:lnTo>
                  <a:pt x="10" y="889"/>
                </a:lnTo>
                <a:lnTo>
                  <a:pt x="10" y="889"/>
                </a:lnTo>
                <a:lnTo>
                  <a:pt x="6" y="880"/>
                </a:lnTo>
                <a:lnTo>
                  <a:pt x="3" y="871"/>
                </a:lnTo>
                <a:lnTo>
                  <a:pt x="1" y="863"/>
                </a:lnTo>
                <a:lnTo>
                  <a:pt x="0" y="854"/>
                </a:lnTo>
                <a:lnTo>
                  <a:pt x="0" y="845"/>
                </a:lnTo>
                <a:lnTo>
                  <a:pt x="3" y="837"/>
                </a:lnTo>
                <a:lnTo>
                  <a:pt x="5" y="828"/>
                </a:lnTo>
                <a:lnTo>
                  <a:pt x="10" y="819"/>
                </a:lnTo>
                <a:lnTo>
                  <a:pt x="10" y="819"/>
                </a:lnTo>
                <a:lnTo>
                  <a:pt x="15" y="812"/>
                </a:lnTo>
                <a:lnTo>
                  <a:pt x="22" y="806"/>
                </a:lnTo>
                <a:lnTo>
                  <a:pt x="28" y="801"/>
                </a:lnTo>
                <a:lnTo>
                  <a:pt x="34" y="798"/>
                </a:lnTo>
                <a:lnTo>
                  <a:pt x="42" y="796"/>
                </a:lnTo>
                <a:lnTo>
                  <a:pt x="50" y="794"/>
                </a:lnTo>
                <a:lnTo>
                  <a:pt x="59" y="793"/>
                </a:lnTo>
                <a:lnTo>
                  <a:pt x="68" y="793"/>
                </a:lnTo>
                <a:lnTo>
                  <a:pt x="68" y="793"/>
                </a:lnTo>
                <a:lnTo>
                  <a:pt x="120" y="798"/>
                </a:lnTo>
                <a:lnTo>
                  <a:pt x="120" y="798"/>
                </a:lnTo>
                <a:lnTo>
                  <a:pt x="124" y="764"/>
                </a:lnTo>
                <a:lnTo>
                  <a:pt x="129" y="732"/>
                </a:lnTo>
                <a:lnTo>
                  <a:pt x="135" y="699"/>
                </a:lnTo>
                <a:lnTo>
                  <a:pt x="143" y="668"/>
                </a:lnTo>
                <a:lnTo>
                  <a:pt x="152" y="636"/>
                </a:lnTo>
                <a:lnTo>
                  <a:pt x="162" y="606"/>
                </a:lnTo>
                <a:lnTo>
                  <a:pt x="172" y="576"/>
                </a:lnTo>
                <a:lnTo>
                  <a:pt x="185" y="547"/>
                </a:lnTo>
                <a:lnTo>
                  <a:pt x="199" y="518"/>
                </a:lnTo>
                <a:lnTo>
                  <a:pt x="214" y="490"/>
                </a:lnTo>
                <a:lnTo>
                  <a:pt x="231" y="463"/>
                </a:lnTo>
                <a:lnTo>
                  <a:pt x="249" y="436"/>
                </a:lnTo>
                <a:lnTo>
                  <a:pt x="268" y="409"/>
                </a:lnTo>
                <a:lnTo>
                  <a:pt x="288" y="384"/>
                </a:lnTo>
                <a:lnTo>
                  <a:pt x="311" y="360"/>
                </a:lnTo>
                <a:lnTo>
                  <a:pt x="334" y="335"/>
                </a:lnTo>
                <a:lnTo>
                  <a:pt x="334" y="335"/>
                </a:lnTo>
                <a:lnTo>
                  <a:pt x="358" y="312"/>
                </a:lnTo>
                <a:lnTo>
                  <a:pt x="383" y="289"/>
                </a:lnTo>
                <a:lnTo>
                  <a:pt x="408" y="269"/>
                </a:lnTo>
                <a:lnTo>
                  <a:pt x="435" y="250"/>
                </a:lnTo>
                <a:lnTo>
                  <a:pt x="462" y="232"/>
                </a:lnTo>
                <a:lnTo>
                  <a:pt x="488" y="216"/>
                </a:lnTo>
                <a:lnTo>
                  <a:pt x="516" y="200"/>
                </a:lnTo>
                <a:lnTo>
                  <a:pt x="546" y="186"/>
                </a:lnTo>
                <a:lnTo>
                  <a:pt x="575" y="173"/>
                </a:lnTo>
                <a:lnTo>
                  <a:pt x="604" y="162"/>
                </a:lnTo>
                <a:lnTo>
                  <a:pt x="635" y="152"/>
                </a:lnTo>
                <a:lnTo>
                  <a:pt x="666" y="143"/>
                </a:lnTo>
                <a:lnTo>
                  <a:pt x="698" y="136"/>
                </a:lnTo>
                <a:lnTo>
                  <a:pt x="731" y="130"/>
                </a:lnTo>
                <a:lnTo>
                  <a:pt x="764" y="125"/>
                </a:lnTo>
                <a:lnTo>
                  <a:pt x="797" y="121"/>
                </a:lnTo>
                <a:lnTo>
                  <a:pt x="797" y="121"/>
                </a:lnTo>
                <a:close/>
                <a:moveTo>
                  <a:pt x="1021" y="840"/>
                </a:moveTo>
                <a:lnTo>
                  <a:pt x="1021" y="840"/>
                </a:lnTo>
                <a:lnTo>
                  <a:pt x="1516" y="803"/>
                </a:lnTo>
                <a:lnTo>
                  <a:pt x="1516" y="803"/>
                </a:lnTo>
                <a:lnTo>
                  <a:pt x="1512" y="773"/>
                </a:lnTo>
                <a:lnTo>
                  <a:pt x="1509" y="742"/>
                </a:lnTo>
                <a:lnTo>
                  <a:pt x="1503" y="713"/>
                </a:lnTo>
                <a:lnTo>
                  <a:pt x="1496" y="683"/>
                </a:lnTo>
                <a:lnTo>
                  <a:pt x="1488" y="654"/>
                </a:lnTo>
                <a:lnTo>
                  <a:pt x="1478" y="626"/>
                </a:lnTo>
                <a:lnTo>
                  <a:pt x="1466" y="599"/>
                </a:lnTo>
                <a:lnTo>
                  <a:pt x="1455" y="573"/>
                </a:lnTo>
                <a:lnTo>
                  <a:pt x="1442" y="546"/>
                </a:lnTo>
                <a:lnTo>
                  <a:pt x="1427" y="520"/>
                </a:lnTo>
                <a:lnTo>
                  <a:pt x="1412" y="495"/>
                </a:lnTo>
                <a:lnTo>
                  <a:pt x="1395" y="471"/>
                </a:lnTo>
                <a:lnTo>
                  <a:pt x="1377" y="448"/>
                </a:lnTo>
                <a:lnTo>
                  <a:pt x="1359" y="425"/>
                </a:lnTo>
                <a:lnTo>
                  <a:pt x="1340" y="403"/>
                </a:lnTo>
                <a:lnTo>
                  <a:pt x="1320" y="383"/>
                </a:lnTo>
                <a:lnTo>
                  <a:pt x="1298" y="362"/>
                </a:lnTo>
                <a:lnTo>
                  <a:pt x="1276" y="343"/>
                </a:lnTo>
                <a:lnTo>
                  <a:pt x="1253" y="325"/>
                </a:lnTo>
                <a:lnTo>
                  <a:pt x="1231" y="309"/>
                </a:lnTo>
                <a:lnTo>
                  <a:pt x="1206" y="292"/>
                </a:lnTo>
                <a:lnTo>
                  <a:pt x="1181" y="278"/>
                </a:lnTo>
                <a:lnTo>
                  <a:pt x="1155" y="264"/>
                </a:lnTo>
                <a:lnTo>
                  <a:pt x="1130" y="251"/>
                </a:lnTo>
                <a:lnTo>
                  <a:pt x="1103" y="240"/>
                </a:lnTo>
                <a:lnTo>
                  <a:pt x="1076" y="230"/>
                </a:lnTo>
                <a:lnTo>
                  <a:pt x="1049" y="221"/>
                </a:lnTo>
                <a:lnTo>
                  <a:pt x="1021" y="213"/>
                </a:lnTo>
                <a:lnTo>
                  <a:pt x="993" y="207"/>
                </a:lnTo>
                <a:lnTo>
                  <a:pt x="965" y="201"/>
                </a:lnTo>
                <a:lnTo>
                  <a:pt x="936" y="198"/>
                </a:lnTo>
                <a:lnTo>
                  <a:pt x="908" y="195"/>
                </a:lnTo>
                <a:lnTo>
                  <a:pt x="908" y="195"/>
                </a:lnTo>
                <a:lnTo>
                  <a:pt x="870" y="690"/>
                </a:lnTo>
                <a:lnTo>
                  <a:pt x="870" y="690"/>
                </a:lnTo>
                <a:lnTo>
                  <a:pt x="839" y="690"/>
                </a:lnTo>
                <a:lnTo>
                  <a:pt x="839" y="690"/>
                </a:lnTo>
                <a:lnTo>
                  <a:pt x="802" y="194"/>
                </a:lnTo>
                <a:lnTo>
                  <a:pt x="802" y="194"/>
                </a:lnTo>
                <a:lnTo>
                  <a:pt x="773" y="198"/>
                </a:lnTo>
                <a:lnTo>
                  <a:pt x="742" y="201"/>
                </a:lnTo>
                <a:lnTo>
                  <a:pt x="713" y="208"/>
                </a:lnTo>
                <a:lnTo>
                  <a:pt x="685" y="214"/>
                </a:lnTo>
                <a:lnTo>
                  <a:pt x="657" y="223"/>
                </a:lnTo>
                <a:lnTo>
                  <a:pt x="629" y="232"/>
                </a:lnTo>
                <a:lnTo>
                  <a:pt x="602" y="242"/>
                </a:lnTo>
                <a:lnTo>
                  <a:pt x="575" y="254"/>
                </a:lnTo>
                <a:lnTo>
                  <a:pt x="550" y="267"/>
                </a:lnTo>
                <a:lnTo>
                  <a:pt x="524" y="281"/>
                </a:lnTo>
                <a:lnTo>
                  <a:pt x="500" y="296"/>
                </a:lnTo>
                <a:lnTo>
                  <a:pt x="476" y="311"/>
                </a:lnTo>
                <a:lnTo>
                  <a:pt x="451" y="329"/>
                </a:lnTo>
                <a:lnTo>
                  <a:pt x="428" y="348"/>
                </a:lnTo>
                <a:lnTo>
                  <a:pt x="406" y="367"/>
                </a:lnTo>
                <a:lnTo>
                  <a:pt x="384" y="389"/>
                </a:lnTo>
                <a:lnTo>
                  <a:pt x="384" y="389"/>
                </a:lnTo>
                <a:lnTo>
                  <a:pt x="363" y="411"/>
                </a:lnTo>
                <a:lnTo>
                  <a:pt x="344" y="432"/>
                </a:lnTo>
                <a:lnTo>
                  <a:pt x="325" y="455"/>
                </a:lnTo>
                <a:lnTo>
                  <a:pt x="309" y="479"/>
                </a:lnTo>
                <a:lnTo>
                  <a:pt x="293" y="502"/>
                </a:lnTo>
                <a:lnTo>
                  <a:pt x="278" y="528"/>
                </a:lnTo>
                <a:lnTo>
                  <a:pt x="264" y="552"/>
                </a:lnTo>
                <a:lnTo>
                  <a:pt x="252" y="578"/>
                </a:lnTo>
                <a:lnTo>
                  <a:pt x="241" y="604"/>
                </a:lnTo>
                <a:lnTo>
                  <a:pt x="231" y="631"/>
                </a:lnTo>
                <a:lnTo>
                  <a:pt x="222" y="658"/>
                </a:lnTo>
                <a:lnTo>
                  <a:pt x="214" y="686"/>
                </a:lnTo>
                <a:lnTo>
                  <a:pt x="207" y="714"/>
                </a:lnTo>
                <a:lnTo>
                  <a:pt x="201" y="743"/>
                </a:lnTo>
                <a:lnTo>
                  <a:pt x="198" y="773"/>
                </a:lnTo>
                <a:lnTo>
                  <a:pt x="194" y="803"/>
                </a:lnTo>
                <a:lnTo>
                  <a:pt x="194" y="803"/>
                </a:lnTo>
                <a:lnTo>
                  <a:pt x="689" y="840"/>
                </a:lnTo>
                <a:lnTo>
                  <a:pt x="689" y="840"/>
                </a:lnTo>
                <a:lnTo>
                  <a:pt x="689" y="871"/>
                </a:lnTo>
                <a:lnTo>
                  <a:pt x="689" y="871"/>
                </a:lnTo>
                <a:lnTo>
                  <a:pt x="195" y="908"/>
                </a:lnTo>
                <a:lnTo>
                  <a:pt x="195" y="908"/>
                </a:lnTo>
                <a:lnTo>
                  <a:pt x="198" y="937"/>
                </a:lnTo>
                <a:lnTo>
                  <a:pt x="201" y="967"/>
                </a:lnTo>
                <a:lnTo>
                  <a:pt x="207" y="995"/>
                </a:lnTo>
                <a:lnTo>
                  <a:pt x="213" y="1023"/>
                </a:lnTo>
                <a:lnTo>
                  <a:pt x="221" y="1051"/>
                </a:lnTo>
                <a:lnTo>
                  <a:pt x="230" y="1079"/>
                </a:lnTo>
                <a:lnTo>
                  <a:pt x="240" y="1106"/>
                </a:lnTo>
                <a:lnTo>
                  <a:pt x="251" y="1132"/>
                </a:lnTo>
                <a:lnTo>
                  <a:pt x="264" y="1158"/>
                </a:lnTo>
                <a:lnTo>
                  <a:pt x="278" y="1183"/>
                </a:lnTo>
                <a:lnTo>
                  <a:pt x="293" y="1209"/>
                </a:lnTo>
                <a:lnTo>
                  <a:pt x="310" y="1233"/>
                </a:lnTo>
                <a:lnTo>
                  <a:pt x="326" y="1256"/>
                </a:lnTo>
                <a:lnTo>
                  <a:pt x="344" y="1279"/>
                </a:lnTo>
                <a:lnTo>
                  <a:pt x="363" y="1301"/>
                </a:lnTo>
                <a:lnTo>
                  <a:pt x="384" y="1322"/>
                </a:lnTo>
                <a:lnTo>
                  <a:pt x="404" y="1341"/>
                </a:lnTo>
                <a:lnTo>
                  <a:pt x="427" y="1362"/>
                </a:lnTo>
                <a:lnTo>
                  <a:pt x="449" y="1380"/>
                </a:lnTo>
                <a:lnTo>
                  <a:pt x="473" y="1398"/>
                </a:lnTo>
                <a:lnTo>
                  <a:pt x="497" y="1414"/>
                </a:lnTo>
                <a:lnTo>
                  <a:pt x="522" y="1429"/>
                </a:lnTo>
                <a:lnTo>
                  <a:pt x="547" y="1443"/>
                </a:lnTo>
                <a:lnTo>
                  <a:pt x="574" y="1456"/>
                </a:lnTo>
                <a:lnTo>
                  <a:pt x="601" y="1469"/>
                </a:lnTo>
                <a:lnTo>
                  <a:pt x="627" y="1479"/>
                </a:lnTo>
                <a:lnTo>
                  <a:pt x="655" y="1488"/>
                </a:lnTo>
                <a:lnTo>
                  <a:pt x="685" y="1497"/>
                </a:lnTo>
                <a:lnTo>
                  <a:pt x="713" y="1503"/>
                </a:lnTo>
                <a:lnTo>
                  <a:pt x="742" y="1509"/>
                </a:lnTo>
                <a:lnTo>
                  <a:pt x="773" y="1514"/>
                </a:lnTo>
                <a:lnTo>
                  <a:pt x="803" y="1516"/>
                </a:lnTo>
                <a:lnTo>
                  <a:pt x="803" y="1516"/>
                </a:lnTo>
                <a:lnTo>
                  <a:pt x="839" y="1021"/>
                </a:lnTo>
                <a:lnTo>
                  <a:pt x="839" y="1021"/>
                </a:lnTo>
                <a:lnTo>
                  <a:pt x="870" y="1021"/>
                </a:lnTo>
                <a:lnTo>
                  <a:pt x="870" y="1021"/>
                </a:lnTo>
                <a:lnTo>
                  <a:pt x="908" y="1517"/>
                </a:lnTo>
                <a:lnTo>
                  <a:pt x="908" y="1517"/>
                </a:lnTo>
                <a:lnTo>
                  <a:pt x="941" y="1514"/>
                </a:lnTo>
                <a:lnTo>
                  <a:pt x="974" y="1507"/>
                </a:lnTo>
                <a:lnTo>
                  <a:pt x="1006" y="1501"/>
                </a:lnTo>
                <a:lnTo>
                  <a:pt x="1038" y="1493"/>
                </a:lnTo>
                <a:lnTo>
                  <a:pt x="1069" y="1483"/>
                </a:lnTo>
                <a:lnTo>
                  <a:pt x="1098" y="1473"/>
                </a:lnTo>
                <a:lnTo>
                  <a:pt x="1127" y="1460"/>
                </a:lnTo>
                <a:lnTo>
                  <a:pt x="1157" y="1447"/>
                </a:lnTo>
                <a:lnTo>
                  <a:pt x="1185" y="1432"/>
                </a:lnTo>
                <a:lnTo>
                  <a:pt x="1211" y="1415"/>
                </a:lnTo>
                <a:lnTo>
                  <a:pt x="1237" y="1398"/>
                </a:lnTo>
                <a:lnTo>
                  <a:pt x="1262" y="1378"/>
                </a:lnTo>
                <a:lnTo>
                  <a:pt x="1288" y="1358"/>
                </a:lnTo>
                <a:lnTo>
                  <a:pt x="1312" y="1336"/>
                </a:lnTo>
                <a:lnTo>
                  <a:pt x="1335" y="1312"/>
                </a:lnTo>
                <a:lnTo>
                  <a:pt x="1358" y="1288"/>
                </a:lnTo>
                <a:lnTo>
                  <a:pt x="1358" y="1288"/>
                </a:lnTo>
                <a:lnTo>
                  <a:pt x="1375" y="1268"/>
                </a:lnTo>
                <a:lnTo>
                  <a:pt x="1391" y="1246"/>
                </a:lnTo>
                <a:lnTo>
                  <a:pt x="1407" y="1224"/>
                </a:lnTo>
                <a:lnTo>
                  <a:pt x="1421" y="1202"/>
                </a:lnTo>
                <a:lnTo>
                  <a:pt x="1433" y="1181"/>
                </a:lnTo>
                <a:lnTo>
                  <a:pt x="1446" y="1158"/>
                </a:lnTo>
                <a:lnTo>
                  <a:pt x="1458" y="1135"/>
                </a:lnTo>
                <a:lnTo>
                  <a:pt x="1468" y="1111"/>
                </a:lnTo>
                <a:lnTo>
                  <a:pt x="1477" y="1088"/>
                </a:lnTo>
                <a:lnTo>
                  <a:pt x="1486" y="1062"/>
                </a:lnTo>
                <a:lnTo>
                  <a:pt x="1493" y="1038"/>
                </a:lnTo>
                <a:lnTo>
                  <a:pt x="1500" y="1012"/>
                </a:lnTo>
                <a:lnTo>
                  <a:pt x="1505" y="987"/>
                </a:lnTo>
                <a:lnTo>
                  <a:pt x="1510" y="961"/>
                </a:lnTo>
                <a:lnTo>
                  <a:pt x="1514" y="935"/>
                </a:lnTo>
                <a:lnTo>
                  <a:pt x="1516" y="908"/>
                </a:lnTo>
                <a:lnTo>
                  <a:pt x="1516" y="908"/>
                </a:lnTo>
                <a:lnTo>
                  <a:pt x="1021" y="871"/>
                </a:lnTo>
                <a:lnTo>
                  <a:pt x="1021" y="871"/>
                </a:lnTo>
                <a:lnTo>
                  <a:pt x="1021" y="840"/>
                </a:lnTo>
                <a:lnTo>
                  <a:pt x="1021" y="8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338064" y="855663"/>
            <a:ext cx="141287" cy="141288"/>
          </a:xfrm>
          <a:custGeom>
            <a:avLst/>
            <a:gdLst/>
            <a:ahLst/>
            <a:cxnLst>
              <a:cxn ang="0">
                <a:pos x="179" y="90"/>
              </a:cxn>
              <a:cxn ang="0">
                <a:pos x="176" y="107"/>
              </a:cxn>
              <a:cxn ang="0">
                <a:pos x="171" y="124"/>
              </a:cxn>
              <a:cxn ang="0">
                <a:pos x="164" y="139"/>
              </a:cxn>
              <a:cxn ang="0">
                <a:pos x="152" y="152"/>
              </a:cxn>
              <a:cxn ang="0">
                <a:pos x="139" y="164"/>
              </a:cxn>
              <a:cxn ang="0">
                <a:pos x="124" y="171"/>
              </a:cxn>
              <a:cxn ang="0">
                <a:pos x="107" y="176"/>
              </a:cxn>
              <a:cxn ang="0">
                <a:pos x="88" y="179"/>
              </a:cxn>
              <a:cxn ang="0">
                <a:pos x="79" y="178"/>
              </a:cxn>
              <a:cxn ang="0">
                <a:pos x="62" y="175"/>
              </a:cxn>
              <a:cxn ang="0">
                <a:pos x="46" y="167"/>
              </a:cxn>
              <a:cxn ang="0">
                <a:pos x="32" y="158"/>
              </a:cxn>
              <a:cxn ang="0">
                <a:pos x="20" y="146"/>
              </a:cxn>
              <a:cxn ang="0">
                <a:pos x="11" y="132"/>
              </a:cxn>
              <a:cxn ang="0">
                <a:pos x="4" y="116"/>
              </a:cxn>
              <a:cxn ang="0">
                <a:pos x="0" y="99"/>
              </a:cxn>
              <a:cxn ang="0">
                <a:pos x="0" y="90"/>
              </a:cxn>
              <a:cxn ang="0">
                <a:pos x="2" y="72"/>
              </a:cxn>
              <a:cxn ang="0">
                <a:pos x="7" y="54"/>
              </a:cxn>
              <a:cxn ang="0">
                <a:pos x="16" y="40"/>
              </a:cxn>
              <a:cxn ang="0">
                <a:pos x="26" y="26"/>
              </a:cxn>
              <a:cxn ang="0">
                <a:pos x="39" y="16"/>
              </a:cxn>
              <a:cxn ang="0">
                <a:pos x="54" y="7"/>
              </a:cxn>
              <a:cxn ang="0">
                <a:pos x="72" y="2"/>
              </a:cxn>
              <a:cxn ang="0">
                <a:pos x="90" y="0"/>
              </a:cxn>
              <a:cxn ang="0">
                <a:pos x="99" y="0"/>
              </a:cxn>
              <a:cxn ang="0">
                <a:pos x="115" y="4"/>
              </a:cxn>
              <a:cxn ang="0">
                <a:pos x="132" y="11"/>
              </a:cxn>
              <a:cxn ang="0">
                <a:pos x="146" y="21"/>
              </a:cxn>
              <a:cxn ang="0">
                <a:pos x="158" y="32"/>
              </a:cxn>
              <a:cxn ang="0">
                <a:pos x="167" y="48"/>
              </a:cxn>
              <a:cxn ang="0">
                <a:pos x="174" y="63"/>
              </a:cxn>
              <a:cxn ang="0">
                <a:pos x="178" y="81"/>
              </a:cxn>
              <a:cxn ang="0">
                <a:pos x="179" y="90"/>
              </a:cxn>
            </a:cxnLst>
            <a:rect l="0" t="0" r="r" b="b"/>
            <a:pathLst>
              <a:path w="179" h="179">
                <a:moveTo>
                  <a:pt x="179" y="90"/>
                </a:moveTo>
                <a:lnTo>
                  <a:pt x="179" y="90"/>
                </a:lnTo>
                <a:lnTo>
                  <a:pt x="178" y="99"/>
                </a:lnTo>
                <a:lnTo>
                  <a:pt x="176" y="107"/>
                </a:lnTo>
                <a:lnTo>
                  <a:pt x="174" y="116"/>
                </a:lnTo>
                <a:lnTo>
                  <a:pt x="171" y="124"/>
                </a:lnTo>
                <a:lnTo>
                  <a:pt x="167" y="132"/>
                </a:lnTo>
                <a:lnTo>
                  <a:pt x="164" y="139"/>
                </a:lnTo>
                <a:lnTo>
                  <a:pt x="158" y="147"/>
                </a:lnTo>
                <a:lnTo>
                  <a:pt x="152" y="152"/>
                </a:lnTo>
                <a:lnTo>
                  <a:pt x="146" y="158"/>
                </a:lnTo>
                <a:lnTo>
                  <a:pt x="139" y="164"/>
                </a:lnTo>
                <a:lnTo>
                  <a:pt x="132" y="167"/>
                </a:lnTo>
                <a:lnTo>
                  <a:pt x="124" y="171"/>
                </a:lnTo>
                <a:lnTo>
                  <a:pt x="115" y="175"/>
                </a:lnTo>
                <a:lnTo>
                  <a:pt x="107" y="176"/>
                </a:lnTo>
                <a:lnTo>
                  <a:pt x="99" y="178"/>
                </a:lnTo>
                <a:lnTo>
                  <a:pt x="88" y="179"/>
                </a:lnTo>
                <a:lnTo>
                  <a:pt x="88" y="179"/>
                </a:lnTo>
                <a:lnTo>
                  <a:pt x="79" y="178"/>
                </a:lnTo>
                <a:lnTo>
                  <a:pt x="71" y="176"/>
                </a:lnTo>
                <a:lnTo>
                  <a:pt x="62" y="175"/>
                </a:lnTo>
                <a:lnTo>
                  <a:pt x="54" y="171"/>
                </a:lnTo>
                <a:lnTo>
                  <a:pt x="46" y="167"/>
                </a:lnTo>
                <a:lnTo>
                  <a:pt x="39" y="164"/>
                </a:lnTo>
                <a:lnTo>
                  <a:pt x="32" y="158"/>
                </a:lnTo>
                <a:lnTo>
                  <a:pt x="26" y="152"/>
                </a:lnTo>
                <a:lnTo>
                  <a:pt x="20" y="146"/>
                </a:lnTo>
                <a:lnTo>
                  <a:pt x="14" y="139"/>
                </a:lnTo>
                <a:lnTo>
                  <a:pt x="11" y="132"/>
                </a:lnTo>
                <a:lnTo>
                  <a:pt x="7" y="124"/>
                </a:lnTo>
                <a:lnTo>
                  <a:pt x="4" y="116"/>
                </a:lnTo>
                <a:lnTo>
                  <a:pt x="2" y="107"/>
                </a:lnTo>
                <a:lnTo>
                  <a:pt x="0" y="99"/>
                </a:lnTo>
                <a:lnTo>
                  <a:pt x="0" y="90"/>
                </a:lnTo>
                <a:lnTo>
                  <a:pt x="0" y="90"/>
                </a:lnTo>
                <a:lnTo>
                  <a:pt x="0" y="81"/>
                </a:lnTo>
                <a:lnTo>
                  <a:pt x="2" y="72"/>
                </a:lnTo>
                <a:lnTo>
                  <a:pt x="4" y="63"/>
                </a:lnTo>
                <a:lnTo>
                  <a:pt x="7" y="54"/>
                </a:lnTo>
                <a:lnTo>
                  <a:pt x="11" y="46"/>
                </a:lnTo>
                <a:lnTo>
                  <a:pt x="16" y="40"/>
                </a:lnTo>
                <a:lnTo>
                  <a:pt x="21" y="32"/>
                </a:lnTo>
                <a:lnTo>
                  <a:pt x="26" y="26"/>
                </a:lnTo>
                <a:lnTo>
                  <a:pt x="32" y="21"/>
                </a:lnTo>
                <a:lnTo>
                  <a:pt x="39" y="16"/>
                </a:lnTo>
                <a:lnTo>
                  <a:pt x="46" y="11"/>
                </a:lnTo>
                <a:lnTo>
                  <a:pt x="54" y="7"/>
                </a:lnTo>
                <a:lnTo>
                  <a:pt x="63" y="4"/>
                </a:lnTo>
                <a:lnTo>
                  <a:pt x="72" y="2"/>
                </a:lnTo>
                <a:lnTo>
                  <a:pt x="79" y="0"/>
                </a:lnTo>
                <a:lnTo>
                  <a:pt x="90" y="0"/>
                </a:lnTo>
                <a:lnTo>
                  <a:pt x="90" y="0"/>
                </a:lnTo>
                <a:lnTo>
                  <a:pt x="99" y="0"/>
                </a:lnTo>
                <a:lnTo>
                  <a:pt x="107" y="2"/>
                </a:lnTo>
                <a:lnTo>
                  <a:pt x="115" y="4"/>
                </a:lnTo>
                <a:lnTo>
                  <a:pt x="124" y="7"/>
                </a:lnTo>
                <a:lnTo>
                  <a:pt x="132" y="11"/>
                </a:lnTo>
                <a:lnTo>
                  <a:pt x="139" y="16"/>
                </a:lnTo>
                <a:lnTo>
                  <a:pt x="146" y="21"/>
                </a:lnTo>
                <a:lnTo>
                  <a:pt x="152" y="26"/>
                </a:lnTo>
                <a:lnTo>
                  <a:pt x="158" y="32"/>
                </a:lnTo>
                <a:lnTo>
                  <a:pt x="164" y="40"/>
                </a:lnTo>
                <a:lnTo>
                  <a:pt x="167" y="48"/>
                </a:lnTo>
                <a:lnTo>
                  <a:pt x="171" y="55"/>
                </a:lnTo>
                <a:lnTo>
                  <a:pt x="174" y="63"/>
                </a:lnTo>
                <a:lnTo>
                  <a:pt x="176" y="72"/>
                </a:lnTo>
                <a:lnTo>
                  <a:pt x="178" y="81"/>
                </a:lnTo>
                <a:lnTo>
                  <a:pt x="179" y="90"/>
                </a:lnTo>
                <a:lnTo>
                  <a:pt x="179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mage result for microservices">
            <a:extLst>
              <a:ext uri="{FF2B5EF4-FFF2-40B4-BE49-F238E27FC236}">
                <a16:creationId xmlns:a16="http://schemas.microsoft.com/office/drawing/2014/main" id="{2DEE1185-BD04-DA4D-9446-23095EA4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7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Evolution of Software Architecture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840895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2050" name="Picture 2" descr="Image result for monolith vs microservices">
            <a:extLst>
              <a:ext uri="{FF2B5EF4-FFF2-40B4-BE49-F238E27FC236}">
                <a16:creationId xmlns:a16="http://schemas.microsoft.com/office/drawing/2014/main" id="{2B092D8E-4EFC-2043-B653-5FC143C39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4"/>
          <a:stretch/>
        </p:blipFill>
        <p:spPr bwMode="auto">
          <a:xfrm>
            <a:off x="1052667" y="1490405"/>
            <a:ext cx="9310429" cy="24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E7208-83A7-7348-B0D2-6ACC245E7EA0}"/>
              </a:ext>
            </a:extLst>
          </p:cNvPr>
          <p:cNvSpPr txBox="1"/>
          <p:nvPr/>
        </p:nvSpPr>
        <p:spPr>
          <a:xfrm>
            <a:off x="981980" y="3933495"/>
            <a:ext cx="26397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dirty="0"/>
              <a:t>Easy to design 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Performance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Strong coupling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Implemented in silos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Same Tech stack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Inflexible deployment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Inefficient resource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46E319-85E2-A443-AD28-EE4EFCE41669}"/>
              </a:ext>
            </a:extLst>
          </p:cNvPr>
          <p:cNvSpPr txBox="1"/>
          <p:nvPr/>
        </p:nvSpPr>
        <p:spPr>
          <a:xfrm>
            <a:off x="4183881" y="3947099"/>
            <a:ext cx="3048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dirty="0"/>
              <a:t>Sharing Data /Functionality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Polyglot of services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Loose coupling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Complicated &amp; Expensive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Lack of Tooling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Long Development cycle</a:t>
            </a:r>
          </a:p>
          <a:p>
            <a:pPr marL="285750" indent="-285750">
              <a:buFont typeface="System Font Regular"/>
              <a:buChar char="-"/>
            </a:pP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A7472-3CD0-0242-A564-D8054DB48FA1}"/>
              </a:ext>
            </a:extLst>
          </p:cNvPr>
          <p:cNvSpPr txBox="1"/>
          <p:nvPr/>
        </p:nvSpPr>
        <p:spPr>
          <a:xfrm>
            <a:off x="7794019" y="3973177"/>
            <a:ext cx="29456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IN" dirty="0"/>
              <a:t>Independently deployable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Easy to maintain &amp; test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Small Teams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Domain Driven Design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Design Traps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Coordination across multiple projects</a:t>
            </a:r>
          </a:p>
          <a:p>
            <a:pPr marL="285750" indent="-285750">
              <a:buFont typeface="System Font Regular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Microservices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937984" y="2143617"/>
            <a:ext cx="6739851" cy="345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Componentization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Organize around business capabilities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Products, not Projects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Smart End Points and Dump Pipes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Decentralized Governance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Infrastructure Automation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Design for Failure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E39DC-81C6-6E44-B3EE-AE940E0A4F83}"/>
              </a:ext>
            </a:extLst>
          </p:cNvPr>
          <p:cNvSpPr txBox="1"/>
          <p:nvPr/>
        </p:nvSpPr>
        <p:spPr>
          <a:xfrm>
            <a:off x="597713" y="140975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561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D436B03-6ADB-9046-A520-3267F4DD3D64}"/>
              </a:ext>
            </a:extLst>
          </p:cNvPr>
          <p:cNvSpPr/>
          <p:nvPr/>
        </p:nvSpPr>
        <p:spPr>
          <a:xfrm>
            <a:off x="7277527" y="2906618"/>
            <a:ext cx="4199572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Virtualization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783965" y="1429782"/>
            <a:ext cx="6333473" cy="190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/>
              <a:t>Quality of effecting something without being the actual-thing 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In computing, virtualization refers to the act of creating a virtual      version of something, including virtual computer hardware platforms, storage devices, and computer network resources</a:t>
            </a:r>
            <a:endParaRPr lang="en-US" sz="1200" dirty="0"/>
          </a:p>
          <a:p>
            <a:pPr marL="171450" indent="-171450" latinLnBrk="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3933121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2050" name="Picture 2" descr="Virtualization – Everbex Technologies">
            <a:extLst>
              <a:ext uri="{FF2B5EF4-FFF2-40B4-BE49-F238E27FC236}">
                <a16:creationId xmlns:a16="http://schemas.microsoft.com/office/drawing/2014/main" id="{1853C9E0-8787-F746-AF5A-D32C3501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6" y="1595456"/>
            <a:ext cx="3745343" cy="144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0ABBF-7234-F646-8F0A-7430DF7A8FCB}"/>
              </a:ext>
            </a:extLst>
          </p:cNvPr>
          <p:cNvSpPr/>
          <p:nvPr/>
        </p:nvSpPr>
        <p:spPr>
          <a:xfrm>
            <a:off x="513492" y="3479327"/>
            <a:ext cx="6649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Network virtualization </a:t>
            </a:r>
            <a:r>
              <a:rPr lang="en-IN" dirty="0"/>
              <a:t>is the process of combining hardware and software network resources and network functionality into a </a:t>
            </a:r>
            <a:r>
              <a:rPr lang="en-IN" b="1" dirty="0"/>
              <a:t>single, software-based administrative entity</a:t>
            </a:r>
            <a:r>
              <a:rPr lang="en-IN" dirty="0"/>
              <a:t>, a virtual network.</a:t>
            </a:r>
            <a:endParaRPr lang="en-US" dirty="0"/>
          </a:p>
        </p:txBody>
      </p:sp>
      <p:pic>
        <p:nvPicPr>
          <p:cNvPr id="2052" name="Picture 4" descr="What is Internal Network Virtualization and External Network Virtualization">
            <a:extLst>
              <a:ext uri="{FF2B5EF4-FFF2-40B4-BE49-F238E27FC236}">
                <a16:creationId xmlns:a16="http://schemas.microsoft.com/office/drawing/2014/main" id="{9FA8D2FE-EFF1-0340-B96C-57518F20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58" y="2978352"/>
            <a:ext cx="4040707" cy="17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58D9BE-D78D-D24B-9A61-35CB8EAB8C66}"/>
              </a:ext>
            </a:extLst>
          </p:cNvPr>
          <p:cNvSpPr/>
          <p:nvPr/>
        </p:nvSpPr>
        <p:spPr>
          <a:xfrm>
            <a:off x="5074024" y="5099016"/>
            <a:ext cx="6403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Storage virtualization </a:t>
            </a:r>
            <a:r>
              <a:rPr lang="en-IN" dirty="0"/>
              <a:t>is the pooling of physical storage from multiple storage devices into what </a:t>
            </a:r>
            <a:r>
              <a:rPr lang="en-IN" b="1" dirty="0"/>
              <a:t>appears to be a single storage </a:t>
            </a:r>
            <a:r>
              <a:rPr lang="en-IN" dirty="0"/>
              <a:t>device -- or </a:t>
            </a:r>
            <a:r>
              <a:rPr lang="en-IN" b="1" dirty="0"/>
              <a:t>pool of available storage capacity </a:t>
            </a:r>
            <a:r>
              <a:rPr lang="en-IN" dirty="0"/>
              <a:t>--    that is managed from a central console.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597560" y="4565501"/>
            <a:ext cx="4199572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D67F7F-E706-E047-A8EC-8F386A2E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1" y="4549117"/>
            <a:ext cx="4069064" cy="191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3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958054" y="1443726"/>
            <a:ext cx="6682276" cy="162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b="1" dirty="0"/>
              <a:t>Virtualization</a:t>
            </a:r>
            <a:r>
              <a:rPr lang="en-IN" dirty="0"/>
              <a:t> enables you to run multiple operating systems on the hardware of a single physical server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b="1" dirty="0"/>
              <a:t>Containerization</a:t>
            </a:r>
            <a:r>
              <a:rPr lang="en-IN" dirty="0"/>
              <a:t> enables you to deploy multiple applications using  the same operating system on a single </a:t>
            </a:r>
            <a:r>
              <a:rPr lang="en-IN" b="1" dirty="0"/>
              <a:t>virtual machine</a:t>
            </a:r>
            <a:r>
              <a:rPr lang="en-IN" dirty="0"/>
              <a:t> or server.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9458" name="Picture 2" descr="What is Containerization and Has It Killed Virtualization? | SmartFile">
            <a:extLst>
              <a:ext uri="{FF2B5EF4-FFF2-40B4-BE49-F238E27FC236}">
                <a16:creationId xmlns:a16="http://schemas.microsoft.com/office/drawing/2014/main" id="{E8BFC7C4-CEFD-7F47-AC5A-98210605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9" y="1556043"/>
            <a:ext cx="3997579" cy="31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derstanding Docker images and layers - Learn OpenShift">
            <a:extLst>
              <a:ext uri="{FF2B5EF4-FFF2-40B4-BE49-F238E27FC236}">
                <a16:creationId xmlns:a16="http://schemas.microsoft.com/office/drawing/2014/main" id="{03BA3709-B769-244A-98C7-B812C72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61" y="3318777"/>
            <a:ext cx="4439619" cy="29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 Images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873755" y="1734304"/>
            <a:ext cx="6844769" cy="29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Unlike VM image which is a single large file, a Docker image references a list of read-only layers that represent differences in the filesystem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This makes building, pulling, pushing, and copying of images fast and saves on storage and enables faster image transfers.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IN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When a container is deleted, all data stored is lost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IN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Docker allows mounting host’s filesystem directly into the container. This ensures that the data is persisted even after the container is deleted</a:t>
            </a:r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22530" name="Picture 2" descr="docker layers1">
            <a:extLst>
              <a:ext uri="{FF2B5EF4-FFF2-40B4-BE49-F238E27FC236}">
                <a16:creationId xmlns:a16="http://schemas.microsoft.com/office/drawing/2014/main" id="{BB835E4E-6128-6843-88A8-B38F7654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4" y="1575700"/>
            <a:ext cx="4170094" cy="29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Docker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587A8D-550E-CE4F-8072-50EC3FB96D84}"/>
              </a:ext>
            </a:extLst>
          </p:cNvPr>
          <p:cNvSpPr/>
          <p:nvPr/>
        </p:nvSpPr>
        <p:spPr>
          <a:xfrm>
            <a:off x="1005308" y="1504191"/>
            <a:ext cx="98213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02122"/>
                </a:solidFill>
                <a:latin typeface="Arial" panose="020B0604020202020204" pitchFamily="34" charset="0"/>
              </a:rPr>
              <a:t>Docker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 Container is standardized, encapsulated environment that runs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Runs anywhere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Build instances from read-only template (Docker image).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Build using </a:t>
            </a:r>
            <a:r>
              <a:rPr lang="en-IN" dirty="0" err="1"/>
              <a:t>Dockerfile</a:t>
            </a:r>
            <a:r>
              <a:rPr lang="en-IN" dirty="0"/>
              <a:t> (Image Layers and Configurations)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Images are used to store and ship applications using Container Registry (</a:t>
            </a:r>
            <a:r>
              <a:rPr lang="en-IN" dirty="0" err="1"/>
              <a:t>DockerHub</a:t>
            </a:r>
            <a:r>
              <a:rPr lang="en-IN" dirty="0"/>
              <a:t>)</a:t>
            </a: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Docker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Demo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Run Docker container from registry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 err="1"/>
              <a:t>DockerFile</a:t>
            </a: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Multiple Containers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Networking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32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Managing Docker Containers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97DC06-2F7E-5440-AE34-BC49AB97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83" y="1653322"/>
            <a:ext cx="6385356" cy="42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 Orchestration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873755" y="1363267"/>
            <a:ext cx="6844769" cy="4770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Container orchestration </a:t>
            </a:r>
            <a:r>
              <a:rPr lang="en-IN" dirty="0"/>
              <a:t>is managing the lifecycles of containers, especially in large, dynamic environments. Software teams use container orchestration to control and automate many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Provisioning and deployment </a:t>
            </a:r>
            <a:r>
              <a:rPr lang="en-IN" dirty="0"/>
              <a:t>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Redundancy and availability </a:t>
            </a:r>
            <a:r>
              <a:rPr lang="en-IN" dirty="0"/>
              <a:t>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Scaling up or down </a:t>
            </a:r>
            <a:r>
              <a:rPr lang="en-IN" dirty="0"/>
              <a:t>to spread application load evenly across host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Movement of containers from one host to another if there is a shortage of resources in a host, or if a host 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Allocation of resources </a:t>
            </a:r>
            <a:r>
              <a:rPr lang="en-IN" dirty="0"/>
              <a:t>between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External exposure of services running in a container with the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Load balancing </a:t>
            </a:r>
            <a:r>
              <a:rPr lang="en-IN" dirty="0"/>
              <a:t>of service discovery between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Health monitoring </a:t>
            </a:r>
            <a:r>
              <a:rPr lang="en-IN" dirty="0"/>
              <a:t>of containers and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Configuration of an application in relation to the containers running it</a:t>
            </a:r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10587" y="1342151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22A00-25DA-134F-B7DF-ED9CD3C9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7" y="1416710"/>
            <a:ext cx="1682750" cy="1365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F145E-88A8-0547-84EE-70D49FFA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36" y="3372165"/>
            <a:ext cx="1211789" cy="1011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24AC2-F4E4-BC4F-9061-62DEA051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954" y="3234841"/>
            <a:ext cx="1308038" cy="1175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78A0B-AB6A-224A-B02F-8D5F4D494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564" y="1696486"/>
            <a:ext cx="1060819" cy="11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 </a:t>
            </a:r>
            <a:r>
              <a:rPr lang="en-US" sz="2400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–</a:t>
            </a: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 </a:t>
            </a:r>
            <a:r>
              <a:rPr lang="en-US" sz="2800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Manage container workload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4098" name="Picture 2" descr="Image result for kubernetes architecture diagram">
            <a:extLst>
              <a:ext uri="{FF2B5EF4-FFF2-40B4-BE49-F238E27FC236}">
                <a16:creationId xmlns:a16="http://schemas.microsoft.com/office/drawing/2014/main" id="{E4E67038-A6C7-3941-8D5D-4B031EA8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47" y="1478626"/>
            <a:ext cx="7724588" cy="461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 </a:t>
            </a:r>
            <a:r>
              <a:rPr lang="en-US" sz="2400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–</a:t>
            </a: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 Datacenter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C8280D-701E-4ED3-AAE0-C4A525EB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997"/>
            <a:ext cx="12192000" cy="57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Demo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Run PODs / containers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Kubernetes Services 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Deployments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Rollback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546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Additional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Monitoring tools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Istio Service mesh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Security - Authentication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248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Virtualization Market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937984" y="1309956"/>
            <a:ext cx="8005006" cy="136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dirty="0"/>
              <a:t>The global </a:t>
            </a:r>
            <a:r>
              <a:rPr lang="en-IN" b="1" dirty="0"/>
              <a:t>market</a:t>
            </a:r>
            <a:r>
              <a:rPr lang="en-IN" dirty="0"/>
              <a:t> for Server </a:t>
            </a:r>
            <a:r>
              <a:rPr lang="en-IN" b="1" dirty="0"/>
              <a:t>Virtualization</a:t>
            </a:r>
            <a:r>
              <a:rPr lang="en-IN" dirty="0"/>
              <a:t> Software is expected to witness a 13.3% spurt in revenues for the year </a:t>
            </a:r>
            <a:r>
              <a:rPr lang="en-IN" b="1" dirty="0"/>
              <a:t>2020</a:t>
            </a:r>
            <a:r>
              <a:rPr lang="en-IN" dirty="0"/>
              <a:t> and thereafter reach US$11.1 billion by the year 2027, trailing a post COVID-19 CAGR of 6.7% over the analysis period </a:t>
            </a:r>
            <a:r>
              <a:rPr lang="en-IN" b="1" dirty="0"/>
              <a:t>2020</a:t>
            </a:r>
            <a:r>
              <a:rPr lang="en-IN" dirty="0"/>
              <a:t> through 2027 – </a:t>
            </a:r>
            <a:r>
              <a:rPr lang="en-IN" sz="1400" i="1" dirty="0"/>
              <a:t>Source: Report Linker</a:t>
            </a:r>
            <a:endParaRPr lang="en-US" sz="16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990652" y="2794258"/>
            <a:ext cx="7854684" cy="36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5122" name="Picture 2" descr="Roundup Of Cloud Computing Forecasts And Market Estimates, 2018">
            <a:extLst>
              <a:ext uri="{FF2B5EF4-FFF2-40B4-BE49-F238E27FC236}">
                <a16:creationId xmlns:a16="http://schemas.microsoft.com/office/drawing/2014/main" id="{A11E39D6-7C75-724C-A706-1CB2BF1D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53" y="2711950"/>
            <a:ext cx="7712640" cy="38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9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 Monitoring - Prometheus 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pic>
        <p:nvPicPr>
          <p:cNvPr id="1026" name="Picture 2" descr="Cloud Native Monitoring with Prometheus - samirbehara">
            <a:extLst>
              <a:ext uri="{FF2B5EF4-FFF2-40B4-BE49-F238E27FC236}">
                <a16:creationId xmlns:a16="http://schemas.microsoft.com/office/drawing/2014/main" id="{BD2EAA6F-2769-455E-A8F7-CC46DEC0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44" y="1431251"/>
            <a:ext cx="9080692" cy="48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03256" y="308209"/>
            <a:ext cx="11076982" cy="9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 Monitoring - Grafana</a:t>
            </a:r>
          </a:p>
          <a:p>
            <a:pPr defTabSz="913852">
              <a:lnSpc>
                <a:spcPct val="80000"/>
              </a:lnSpc>
              <a:defRPr/>
            </a:pP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467C279-8104-4276-AC36-4217EFCD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46" y="1517861"/>
            <a:ext cx="9366016" cy="47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7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waterfall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25E1B79-DD83-464F-BE7A-6DFAA09F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061" y="1396699"/>
            <a:ext cx="5833649" cy="335494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A26DEF7-1428-459F-A5F1-CBDCB113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0" y="1639710"/>
            <a:ext cx="4267796" cy="2762636"/>
          </a:xfrm>
          <a:prstGeom prst="rect">
            <a:avLst/>
          </a:pr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63226E6-DF71-45E2-9121-B8E621F9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76" y="4832072"/>
            <a:ext cx="5124325" cy="19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Agile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73FF5CCF-F5E4-4B0A-8C12-C3517838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923" y="1393668"/>
            <a:ext cx="6287507" cy="325009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603769B-C15F-438E-AC06-C185275A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16" y="4711256"/>
            <a:ext cx="5531995" cy="214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752B1-1367-463C-8506-629C16EC3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0" y="2030004"/>
            <a:ext cx="5531994" cy="19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B609F6-2E9D-46B7-8831-5BEA87579B5A}"/>
              </a:ext>
            </a:extLst>
          </p:cNvPr>
          <p:cNvSpPr txBox="1"/>
          <p:nvPr/>
        </p:nvSpPr>
        <p:spPr>
          <a:xfrm>
            <a:off x="152690" y="5675555"/>
            <a:ext cx="3201699" cy="4445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13" tIns="67713" rIns="67713" bIns="67713" numCol="1" spcCol="50780" rtlCol="0" anchor="ctr">
            <a:spAutoFit/>
          </a:bodyPr>
          <a:lstStyle/>
          <a:p>
            <a:pPr defTabSz="1100247"/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Medium Cond" pitchFamily="34" charset="0"/>
                <a:ea typeface="Roboto Condensed Light" pitchFamily="2" charset="0"/>
              </a:rPr>
              <a:t>INFINITE COMPUTER SOLUTIONS</a:t>
            </a:r>
            <a:endParaRPr lang="en-IN" sz="44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itchFamily="34" charset="0"/>
              <a:ea typeface="Roboto Condensed Light" pitchFamily="2" charset="0"/>
            </a:endParaRPr>
          </a:p>
        </p:txBody>
      </p:sp>
      <p:pic>
        <p:nvPicPr>
          <p:cNvPr id="14" name="Picture 15" descr="C:\Users\Public\Documents\Corel\CorelDRAW Graphics Suite X5\Extras\Content\Photos\Backgrounds\PH00323.jp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4799" y="-8891"/>
            <a:ext cx="12261447" cy="62051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grpSp>
        <p:nvGrpSpPr>
          <p:cNvPr id="34" name="Group 889"/>
          <p:cNvGrpSpPr/>
          <p:nvPr/>
        </p:nvGrpSpPr>
        <p:grpSpPr>
          <a:xfrm>
            <a:off x="11328800" y="6553201"/>
            <a:ext cx="811463" cy="207757"/>
            <a:chOff x="0" y="0"/>
            <a:chExt cx="8736640" cy="2118205"/>
          </a:xfrm>
        </p:grpSpPr>
        <p:sp>
          <p:nvSpPr>
            <p:cNvPr id="43" name="Shape 879"/>
            <p:cNvSpPr/>
            <p:nvPr/>
          </p:nvSpPr>
          <p:spPr>
            <a:xfrm>
              <a:off x="0" y="0"/>
              <a:ext cx="2118206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4" name="Shape 880"/>
            <p:cNvSpPr/>
            <p:nvPr/>
          </p:nvSpPr>
          <p:spPr>
            <a:xfrm>
              <a:off x="249585" y="249585"/>
              <a:ext cx="1619036" cy="161903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5" name="Shape 881"/>
            <p:cNvSpPr/>
            <p:nvPr/>
          </p:nvSpPr>
          <p:spPr>
            <a:xfrm>
              <a:off x="1654610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7" name="Shape 882"/>
            <p:cNvSpPr/>
            <p:nvPr/>
          </p:nvSpPr>
          <p:spPr>
            <a:xfrm>
              <a:off x="1904195" y="249585"/>
              <a:ext cx="1619036" cy="161903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8" name="Shape 883"/>
            <p:cNvSpPr/>
            <p:nvPr/>
          </p:nvSpPr>
          <p:spPr>
            <a:xfrm>
              <a:off x="3309219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9" name="Shape 884"/>
            <p:cNvSpPr/>
            <p:nvPr/>
          </p:nvSpPr>
          <p:spPr>
            <a:xfrm>
              <a:off x="3558804" y="249585"/>
              <a:ext cx="1619037" cy="161903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0" name="Shape 885"/>
            <p:cNvSpPr/>
            <p:nvPr/>
          </p:nvSpPr>
          <p:spPr>
            <a:xfrm>
              <a:off x="4963824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1" name="Shape 886"/>
            <p:cNvSpPr/>
            <p:nvPr/>
          </p:nvSpPr>
          <p:spPr>
            <a:xfrm>
              <a:off x="5213409" y="249585"/>
              <a:ext cx="1619036" cy="161903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2" name="Shape 887"/>
            <p:cNvSpPr/>
            <p:nvPr/>
          </p:nvSpPr>
          <p:spPr>
            <a:xfrm>
              <a:off x="6618434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3" name="Shape 888"/>
            <p:cNvSpPr/>
            <p:nvPr/>
          </p:nvSpPr>
          <p:spPr>
            <a:xfrm>
              <a:off x="6868019" y="249585"/>
              <a:ext cx="1619037" cy="1619036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1515" y="2202438"/>
            <a:ext cx="1861890" cy="1965614"/>
            <a:chOff x="5315240" y="4598783"/>
            <a:chExt cx="2048079" cy="2162175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07519" y="4598783"/>
              <a:ext cx="1955800" cy="2162175"/>
            </a:xfrm>
            <a:custGeom>
              <a:avLst/>
              <a:gdLst>
                <a:gd name="T0" fmla="*/ 486 w 1232"/>
                <a:gd name="T1" fmla="*/ 1358 h 1362"/>
                <a:gd name="T2" fmla="*/ 360 w 1232"/>
                <a:gd name="T3" fmla="*/ 1334 h 1362"/>
                <a:gd name="T4" fmla="*/ 240 w 1232"/>
                <a:gd name="T5" fmla="*/ 1286 h 1362"/>
                <a:gd name="T6" fmla="*/ 130 w 1232"/>
                <a:gd name="T7" fmla="*/ 1214 h 1362"/>
                <a:gd name="T8" fmla="*/ 108 w 1232"/>
                <a:gd name="T9" fmla="*/ 1142 h 1362"/>
                <a:gd name="T10" fmla="*/ 206 w 1232"/>
                <a:gd name="T11" fmla="*/ 1220 h 1362"/>
                <a:gd name="T12" fmla="*/ 314 w 1232"/>
                <a:gd name="T13" fmla="*/ 1276 h 1362"/>
                <a:gd name="T14" fmla="*/ 430 w 1232"/>
                <a:gd name="T15" fmla="*/ 1310 h 1362"/>
                <a:gd name="T16" fmla="*/ 552 w 1232"/>
                <a:gd name="T17" fmla="*/ 1322 h 1362"/>
                <a:gd name="T18" fmla="*/ 650 w 1232"/>
                <a:gd name="T19" fmla="*/ 1314 h 1362"/>
                <a:gd name="T20" fmla="*/ 772 w 1232"/>
                <a:gd name="T21" fmla="*/ 1282 h 1362"/>
                <a:gd name="T22" fmla="*/ 884 w 1232"/>
                <a:gd name="T23" fmla="*/ 1228 h 1362"/>
                <a:gd name="T24" fmla="*/ 982 w 1232"/>
                <a:gd name="T25" fmla="*/ 1154 h 1362"/>
                <a:gd name="T26" fmla="*/ 1066 w 1232"/>
                <a:gd name="T27" fmla="*/ 1064 h 1362"/>
                <a:gd name="T28" fmla="*/ 1130 w 1232"/>
                <a:gd name="T29" fmla="*/ 958 h 1362"/>
                <a:gd name="T30" fmla="*/ 1172 w 1232"/>
                <a:gd name="T31" fmla="*/ 840 h 1362"/>
                <a:gd name="T32" fmla="*/ 1192 w 1232"/>
                <a:gd name="T33" fmla="*/ 714 h 1362"/>
                <a:gd name="T34" fmla="*/ 1190 w 1232"/>
                <a:gd name="T35" fmla="*/ 616 h 1362"/>
                <a:gd name="T36" fmla="*/ 1164 w 1232"/>
                <a:gd name="T37" fmla="*/ 490 h 1362"/>
                <a:gd name="T38" fmla="*/ 1116 w 1232"/>
                <a:gd name="T39" fmla="*/ 376 h 1362"/>
                <a:gd name="T40" fmla="*/ 1046 w 1232"/>
                <a:gd name="T41" fmla="*/ 274 h 1362"/>
                <a:gd name="T42" fmla="*/ 960 w 1232"/>
                <a:gd name="T43" fmla="*/ 186 h 1362"/>
                <a:gd name="T44" fmla="*/ 858 w 1232"/>
                <a:gd name="T45" fmla="*/ 118 h 1362"/>
                <a:gd name="T46" fmla="*/ 742 w 1232"/>
                <a:gd name="T47" fmla="*/ 70 h 1362"/>
                <a:gd name="T48" fmla="*/ 618 w 1232"/>
                <a:gd name="T49" fmla="*/ 44 h 1362"/>
                <a:gd name="T50" fmla="*/ 514 w 1232"/>
                <a:gd name="T51" fmla="*/ 42 h 1362"/>
                <a:gd name="T52" fmla="*/ 366 w 1232"/>
                <a:gd name="T53" fmla="*/ 68 h 1362"/>
                <a:gd name="T54" fmla="*/ 228 w 1232"/>
                <a:gd name="T55" fmla="*/ 128 h 1362"/>
                <a:gd name="T56" fmla="*/ 108 w 1232"/>
                <a:gd name="T57" fmla="*/ 220 h 1362"/>
                <a:gd name="T58" fmla="*/ 0 w 1232"/>
                <a:gd name="T59" fmla="*/ 282 h 1362"/>
                <a:gd name="T60" fmla="*/ 80 w 1232"/>
                <a:gd name="T61" fmla="*/ 190 h 1362"/>
                <a:gd name="T62" fmla="*/ 208 w 1232"/>
                <a:gd name="T63" fmla="*/ 94 h 1362"/>
                <a:gd name="T64" fmla="*/ 354 w 1232"/>
                <a:gd name="T65" fmla="*/ 30 h 1362"/>
                <a:gd name="T66" fmla="*/ 512 w 1232"/>
                <a:gd name="T67" fmla="*/ 2 h 1362"/>
                <a:gd name="T68" fmla="*/ 622 w 1232"/>
                <a:gd name="T69" fmla="*/ 4 h 1362"/>
                <a:gd name="T70" fmla="*/ 754 w 1232"/>
                <a:gd name="T71" fmla="*/ 32 h 1362"/>
                <a:gd name="T72" fmla="*/ 876 w 1232"/>
                <a:gd name="T73" fmla="*/ 82 h 1362"/>
                <a:gd name="T74" fmla="*/ 984 w 1232"/>
                <a:gd name="T75" fmla="*/ 156 h 1362"/>
                <a:gd name="T76" fmla="*/ 1078 w 1232"/>
                <a:gd name="T77" fmla="*/ 248 h 1362"/>
                <a:gd name="T78" fmla="*/ 1150 w 1232"/>
                <a:gd name="T79" fmla="*/ 356 h 1362"/>
                <a:gd name="T80" fmla="*/ 1202 w 1232"/>
                <a:gd name="T81" fmla="*/ 478 h 1362"/>
                <a:gd name="T82" fmla="*/ 1230 w 1232"/>
                <a:gd name="T83" fmla="*/ 612 h 1362"/>
                <a:gd name="T84" fmla="*/ 1232 w 1232"/>
                <a:gd name="T85" fmla="*/ 716 h 1362"/>
                <a:gd name="T86" fmla="*/ 1212 w 1232"/>
                <a:gd name="T87" fmla="*/ 850 h 1362"/>
                <a:gd name="T88" fmla="*/ 1166 w 1232"/>
                <a:gd name="T89" fmla="*/ 976 h 1362"/>
                <a:gd name="T90" fmla="*/ 1098 w 1232"/>
                <a:gd name="T91" fmla="*/ 1088 h 1362"/>
                <a:gd name="T92" fmla="*/ 1010 w 1232"/>
                <a:gd name="T93" fmla="*/ 1184 h 1362"/>
                <a:gd name="T94" fmla="*/ 904 w 1232"/>
                <a:gd name="T95" fmla="*/ 1262 h 1362"/>
                <a:gd name="T96" fmla="*/ 786 w 1232"/>
                <a:gd name="T97" fmla="*/ 1320 h 1362"/>
                <a:gd name="T98" fmla="*/ 656 w 1232"/>
                <a:gd name="T99" fmla="*/ 1354 h 1362"/>
                <a:gd name="T100" fmla="*/ 552 w 1232"/>
                <a:gd name="T10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2" h="1362">
                  <a:moveTo>
                    <a:pt x="552" y="1362"/>
                  </a:moveTo>
                  <a:lnTo>
                    <a:pt x="552" y="1362"/>
                  </a:lnTo>
                  <a:lnTo>
                    <a:pt x="520" y="1360"/>
                  </a:lnTo>
                  <a:lnTo>
                    <a:pt x="486" y="1358"/>
                  </a:lnTo>
                  <a:lnTo>
                    <a:pt x="454" y="1354"/>
                  </a:lnTo>
                  <a:lnTo>
                    <a:pt x="422" y="1350"/>
                  </a:lnTo>
                  <a:lnTo>
                    <a:pt x="390" y="1342"/>
                  </a:lnTo>
                  <a:lnTo>
                    <a:pt x="360" y="1334"/>
                  </a:lnTo>
                  <a:lnTo>
                    <a:pt x="328" y="1324"/>
                  </a:lnTo>
                  <a:lnTo>
                    <a:pt x="298" y="1312"/>
                  </a:lnTo>
                  <a:lnTo>
                    <a:pt x="268" y="1300"/>
                  </a:lnTo>
                  <a:lnTo>
                    <a:pt x="240" y="1286"/>
                  </a:lnTo>
                  <a:lnTo>
                    <a:pt x="212" y="1270"/>
                  </a:lnTo>
                  <a:lnTo>
                    <a:pt x="184" y="1252"/>
                  </a:lnTo>
                  <a:lnTo>
                    <a:pt x="156" y="1234"/>
                  </a:lnTo>
                  <a:lnTo>
                    <a:pt x="130" y="1214"/>
                  </a:lnTo>
                  <a:lnTo>
                    <a:pt x="106" y="1194"/>
                  </a:lnTo>
                  <a:lnTo>
                    <a:pt x="80" y="1172"/>
                  </a:lnTo>
                  <a:lnTo>
                    <a:pt x="108" y="1142"/>
                  </a:lnTo>
                  <a:lnTo>
                    <a:pt x="108" y="1142"/>
                  </a:lnTo>
                  <a:lnTo>
                    <a:pt x="132" y="1164"/>
                  </a:lnTo>
                  <a:lnTo>
                    <a:pt x="156" y="1184"/>
                  </a:lnTo>
                  <a:lnTo>
                    <a:pt x="180" y="1202"/>
                  </a:lnTo>
                  <a:lnTo>
                    <a:pt x="206" y="1220"/>
                  </a:lnTo>
                  <a:lnTo>
                    <a:pt x="232" y="1236"/>
                  </a:lnTo>
                  <a:lnTo>
                    <a:pt x="258" y="1250"/>
                  </a:lnTo>
                  <a:lnTo>
                    <a:pt x="286" y="1264"/>
                  </a:lnTo>
                  <a:lnTo>
                    <a:pt x="314" y="1276"/>
                  </a:lnTo>
                  <a:lnTo>
                    <a:pt x="342" y="1286"/>
                  </a:lnTo>
                  <a:lnTo>
                    <a:pt x="370" y="1296"/>
                  </a:lnTo>
                  <a:lnTo>
                    <a:pt x="400" y="1304"/>
                  </a:lnTo>
                  <a:lnTo>
                    <a:pt x="430" y="1310"/>
                  </a:lnTo>
                  <a:lnTo>
                    <a:pt x="460" y="1314"/>
                  </a:lnTo>
                  <a:lnTo>
                    <a:pt x="490" y="1318"/>
                  </a:lnTo>
                  <a:lnTo>
                    <a:pt x="522" y="1320"/>
                  </a:lnTo>
                  <a:lnTo>
                    <a:pt x="552" y="1322"/>
                  </a:lnTo>
                  <a:lnTo>
                    <a:pt x="552" y="1322"/>
                  </a:lnTo>
                  <a:lnTo>
                    <a:pt x="586" y="1320"/>
                  </a:lnTo>
                  <a:lnTo>
                    <a:pt x="618" y="1318"/>
                  </a:lnTo>
                  <a:lnTo>
                    <a:pt x="650" y="1314"/>
                  </a:lnTo>
                  <a:lnTo>
                    <a:pt x="682" y="1308"/>
                  </a:lnTo>
                  <a:lnTo>
                    <a:pt x="712" y="1302"/>
                  </a:lnTo>
                  <a:lnTo>
                    <a:pt x="742" y="1292"/>
                  </a:lnTo>
                  <a:lnTo>
                    <a:pt x="772" y="1282"/>
                  </a:lnTo>
                  <a:lnTo>
                    <a:pt x="802" y="1272"/>
                  </a:lnTo>
                  <a:lnTo>
                    <a:pt x="830" y="1258"/>
                  </a:lnTo>
                  <a:lnTo>
                    <a:pt x="858" y="1244"/>
                  </a:lnTo>
                  <a:lnTo>
                    <a:pt x="884" y="1228"/>
                  </a:lnTo>
                  <a:lnTo>
                    <a:pt x="910" y="1212"/>
                  </a:lnTo>
                  <a:lnTo>
                    <a:pt x="936" y="1194"/>
                  </a:lnTo>
                  <a:lnTo>
                    <a:pt x="960" y="1176"/>
                  </a:lnTo>
                  <a:lnTo>
                    <a:pt x="982" y="1154"/>
                  </a:lnTo>
                  <a:lnTo>
                    <a:pt x="1004" y="1134"/>
                  </a:lnTo>
                  <a:lnTo>
                    <a:pt x="1026" y="1112"/>
                  </a:lnTo>
                  <a:lnTo>
                    <a:pt x="1046" y="1088"/>
                  </a:lnTo>
                  <a:lnTo>
                    <a:pt x="1066" y="1064"/>
                  </a:lnTo>
                  <a:lnTo>
                    <a:pt x="1084" y="1038"/>
                  </a:lnTo>
                  <a:lnTo>
                    <a:pt x="1100" y="1012"/>
                  </a:lnTo>
                  <a:lnTo>
                    <a:pt x="1116" y="986"/>
                  </a:lnTo>
                  <a:lnTo>
                    <a:pt x="1130" y="958"/>
                  </a:lnTo>
                  <a:lnTo>
                    <a:pt x="1142" y="930"/>
                  </a:lnTo>
                  <a:lnTo>
                    <a:pt x="1154" y="900"/>
                  </a:lnTo>
                  <a:lnTo>
                    <a:pt x="1164" y="872"/>
                  </a:lnTo>
                  <a:lnTo>
                    <a:pt x="1172" y="840"/>
                  </a:lnTo>
                  <a:lnTo>
                    <a:pt x="1180" y="810"/>
                  </a:lnTo>
                  <a:lnTo>
                    <a:pt x="1186" y="778"/>
                  </a:lnTo>
                  <a:lnTo>
                    <a:pt x="1190" y="746"/>
                  </a:lnTo>
                  <a:lnTo>
                    <a:pt x="1192" y="714"/>
                  </a:lnTo>
                  <a:lnTo>
                    <a:pt x="1192" y="680"/>
                  </a:lnTo>
                  <a:lnTo>
                    <a:pt x="1192" y="680"/>
                  </a:lnTo>
                  <a:lnTo>
                    <a:pt x="1192" y="648"/>
                  </a:lnTo>
                  <a:lnTo>
                    <a:pt x="1190" y="616"/>
                  </a:lnTo>
                  <a:lnTo>
                    <a:pt x="1186" y="584"/>
                  </a:lnTo>
                  <a:lnTo>
                    <a:pt x="1180" y="552"/>
                  </a:lnTo>
                  <a:lnTo>
                    <a:pt x="1172" y="522"/>
                  </a:lnTo>
                  <a:lnTo>
                    <a:pt x="1164" y="490"/>
                  </a:lnTo>
                  <a:lnTo>
                    <a:pt x="1154" y="460"/>
                  </a:lnTo>
                  <a:lnTo>
                    <a:pt x="1142" y="432"/>
                  </a:lnTo>
                  <a:lnTo>
                    <a:pt x="1130" y="404"/>
                  </a:lnTo>
                  <a:lnTo>
                    <a:pt x="1116" y="376"/>
                  </a:lnTo>
                  <a:lnTo>
                    <a:pt x="1100" y="350"/>
                  </a:lnTo>
                  <a:lnTo>
                    <a:pt x="1084" y="324"/>
                  </a:lnTo>
                  <a:lnTo>
                    <a:pt x="1066" y="298"/>
                  </a:lnTo>
                  <a:lnTo>
                    <a:pt x="1046" y="274"/>
                  </a:lnTo>
                  <a:lnTo>
                    <a:pt x="1026" y="250"/>
                  </a:lnTo>
                  <a:lnTo>
                    <a:pt x="1004" y="228"/>
                  </a:lnTo>
                  <a:lnTo>
                    <a:pt x="982" y="208"/>
                  </a:lnTo>
                  <a:lnTo>
                    <a:pt x="960" y="186"/>
                  </a:lnTo>
                  <a:lnTo>
                    <a:pt x="936" y="168"/>
                  </a:lnTo>
                  <a:lnTo>
                    <a:pt x="910" y="150"/>
                  </a:lnTo>
                  <a:lnTo>
                    <a:pt x="884" y="134"/>
                  </a:lnTo>
                  <a:lnTo>
                    <a:pt x="858" y="118"/>
                  </a:lnTo>
                  <a:lnTo>
                    <a:pt x="830" y="104"/>
                  </a:lnTo>
                  <a:lnTo>
                    <a:pt x="802" y="90"/>
                  </a:lnTo>
                  <a:lnTo>
                    <a:pt x="772" y="80"/>
                  </a:lnTo>
                  <a:lnTo>
                    <a:pt x="742" y="70"/>
                  </a:lnTo>
                  <a:lnTo>
                    <a:pt x="712" y="60"/>
                  </a:lnTo>
                  <a:lnTo>
                    <a:pt x="682" y="54"/>
                  </a:lnTo>
                  <a:lnTo>
                    <a:pt x="650" y="48"/>
                  </a:lnTo>
                  <a:lnTo>
                    <a:pt x="618" y="44"/>
                  </a:lnTo>
                  <a:lnTo>
                    <a:pt x="586" y="42"/>
                  </a:lnTo>
                  <a:lnTo>
                    <a:pt x="552" y="40"/>
                  </a:lnTo>
                  <a:lnTo>
                    <a:pt x="552" y="40"/>
                  </a:lnTo>
                  <a:lnTo>
                    <a:pt x="514" y="42"/>
                  </a:lnTo>
                  <a:lnTo>
                    <a:pt x="476" y="46"/>
                  </a:lnTo>
                  <a:lnTo>
                    <a:pt x="438" y="50"/>
                  </a:lnTo>
                  <a:lnTo>
                    <a:pt x="402" y="58"/>
                  </a:lnTo>
                  <a:lnTo>
                    <a:pt x="366" y="68"/>
                  </a:lnTo>
                  <a:lnTo>
                    <a:pt x="330" y="80"/>
                  </a:lnTo>
                  <a:lnTo>
                    <a:pt x="294" y="94"/>
                  </a:lnTo>
                  <a:lnTo>
                    <a:pt x="260" y="110"/>
                  </a:lnTo>
                  <a:lnTo>
                    <a:pt x="228" y="128"/>
                  </a:lnTo>
                  <a:lnTo>
                    <a:pt x="196" y="148"/>
                  </a:lnTo>
                  <a:lnTo>
                    <a:pt x="166" y="170"/>
                  </a:lnTo>
                  <a:lnTo>
                    <a:pt x="136" y="194"/>
                  </a:lnTo>
                  <a:lnTo>
                    <a:pt x="108" y="220"/>
                  </a:lnTo>
                  <a:lnTo>
                    <a:pt x="82" y="246"/>
                  </a:lnTo>
                  <a:lnTo>
                    <a:pt x="56" y="276"/>
                  </a:lnTo>
                  <a:lnTo>
                    <a:pt x="34" y="306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6" y="250"/>
                  </a:lnTo>
                  <a:lnTo>
                    <a:pt x="52" y="220"/>
                  </a:lnTo>
                  <a:lnTo>
                    <a:pt x="80" y="190"/>
                  </a:lnTo>
                  <a:lnTo>
                    <a:pt x="110" y="164"/>
                  </a:lnTo>
                  <a:lnTo>
                    <a:pt x="142" y="138"/>
                  </a:lnTo>
                  <a:lnTo>
                    <a:pt x="174" y="116"/>
                  </a:lnTo>
                  <a:lnTo>
                    <a:pt x="208" y="94"/>
                  </a:lnTo>
                  <a:lnTo>
                    <a:pt x="242" y="76"/>
                  </a:lnTo>
                  <a:lnTo>
                    <a:pt x="278" y="58"/>
                  </a:lnTo>
                  <a:lnTo>
                    <a:pt x="316" y="44"/>
                  </a:lnTo>
                  <a:lnTo>
                    <a:pt x="354" y="30"/>
                  </a:lnTo>
                  <a:lnTo>
                    <a:pt x="392" y="20"/>
                  </a:lnTo>
                  <a:lnTo>
                    <a:pt x="432" y="12"/>
                  </a:lnTo>
                  <a:lnTo>
                    <a:pt x="472" y="6"/>
                  </a:lnTo>
                  <a:lnTo>
                    <a:pt x="512" y="2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88" y="2"/>
                  </a:lnTo>
                  <a:lnTo>
                    <a:pt x="622" y="4"/>
                  </a:lnTo>
                  <a:lnTo>
                    <a:pt x="656" y="8"/>
                  </a:lnTo>
                  <a:lnTo>
                    <a:pt x="690" y="14"/>
                  </a:lnTo>
                  <a:lnTo>
                    <a:pt x="722" y="22"/>
                  </a:lnTo>
                  <a:lnTo>
                    <a:pt x="754" y="32"/>
                  </a:lnTo>
                  <a:lnTo>
                    <a:pt x="786" y="42"/>
                  </a:lnTo>
                  <a:lnTo>
                    <a:pt x="816" y="54"/>
                  </a:lnTo>
                  <a:lnTo>
                    <a:pt x="846" y="68"/>
                  </a:lnTo>
                  <a:lnTo>
                    <a:pt x="876" y="82"/>
                  </a:lnTo>
                  <a:lnTo>
                    <a:pt x="904" y="100"/>
                  </a:lnTo>
                  <a:lnTo>
                    <a:pt x="932" y="116"/>
                  </a:lnTo>
                  <a:lnTo>
                    <a:pt x="960" y="136"/>
                  </a:lnTo>
                  <a:lnTo>
                    <a:pt x="984" y="156"/>
                  </a:lnTo>
                  <a:lnTo>
                    <a:pt x="1010" y="178"/>
                  </a:lnTo>
                  <a:lnTo>
                    <a:pt x="1034" y="200"/>
                  </a:lnTo>
                  <a:lnTo>
                    <a:pt x="1056" y="224"/>
                  </a:lnTo>
                  <a:lnTo>
                    <a:pt x="1078" y="248"/>
                  </a:lnTo>
                  <a:lnTo>
                    <a:pt x="1098" y="274"/>
                  </a:lnTo>
                  <a:lnTo>
                    <a:pt x="1116" y="300"/>
                  </a:lnTo>
                  <a:lnTo>
                    <a:pt x="1134" y="328"/>
                  </a:lnTo>
                  <a:lnTo>
                    <a:pt x="1150" y="356"/>
                  </a:lnTo>
                  <a:lnTo>
                    <a:pt x="1166" y="386"/>
                  </a:lnTo>
                  <a:lnTo>
                    <a:pt x="1180" y="416"/>
                  </a:lnTo>
                  <a:lnTo>
                    <a:pt x="1192" y="448"/>
                  </a:lnTo>
                  <a:lnTo>
                    <a:pt x="1202" y="478"/>
                  </a:lnTo>
                  <a:lnTo>
                    <a:pt x="1212" y="512"/>
                  </a:lnTo>
                  <a:lnTo>
                    <a:pt x="1218" y="544"/>
                  </a:lnTo>
                  <a:lnTo>
                    <a:pt x="1224" y="578"/>
                  </a:lnTo>
                  <a:lnTo>
                    <a:pt x="1230" y="612"/>
                  </a:lnTo>
                  <a:lnTo>
                    <a:pt x="1232" y="646"/>
                  </a:lnTo>
                  <a:lnTo>
                    <a:pt x="1232" y="680"/>
                  </a:lnTo>
                  <a:lnTo>
                    <a:pt x="1232" y="680"/>
                  </a:lnTo>
                  <a:lnTo>
                    <a:pt x="1232" y="716"/>
                  </a:lnTo>
                  <a:lnTo>
                    <a:pt x="1230" y="750"/>
                  </a:lnTo>
                  <a:lnTo>
                    <a:pt x="1224" y="784"/>
                  </a:lnTo>
                  <a:lnTo>
                    <a:pt x="1218" y="818"/>
                  </a:lnTo>
                  <a:lnTo>
                    <a:pt x="1212" y="850"/>
                  </a:lnTo>
                  <a:lnTo>
                    <a:pt x="1202" y="884"/>
                  </a:lnTo>
                  <a:lnTo>
                    <a:pt x="1192" y="914"/>
                  </a:lnTo>
                  <a:lnTo>
                    <a:pt x="1180" y="946"/>
                  </a:lnTo>
                  <a:lnTo>
                    <a:pt x="1166" y="976"/>
                  </a:lnTo>
                  <a:lnTo>
                    <a:pt x="1150" y="1006"/>
                  </a:lnTo>
                  <a:lnTo>
                    <a:pt x="1134" y="1034"/>
                  </a:lnTo>
                  <a:lnTo>
                    <a:pt x="1116" y="1062"/>
                  </a:lnTo>
                  <a:lnTo>
                    <a:pt x="1098" y="1088"/>
                  </a:lnTo>
                  <a:lnTo>
                    <a:pt x="1078" y="1114"/>
                  </a:lnTo>
                  <a:lnTo>
                    <a:pt x="1056" y="1138"/>
                  </a:lnTo>
                  <a:lnTo>
                    <a:pt x="1034" y="1162"/>
                  </a:lnTo>
                  <a:lnTo>
                    <a:pt x="1010" y="1184"/>
                  </a:lnTo>
                  <a:lnTo>
                    <a:pt x="984" y="1206"/>
                  </a:lnTo>
                  <a:lnTo>
                    <a:pt x="960" y="1226"/>
                  </a:lnTo>
                  <a:lnTo>
                    <a:pt x="932" y="1246"/>
                  </a:lnTo>
                  <a:lnTo>
                    <a:pt x="904" y="1262"/>
                  </a:lnTo>
                  <a:lnTo>
                    <a:pt x="876" y="1280"/>
                  </a:lnTo>
                  <a:lnTo>
                    <a:pt x="846" y="1294"/>
                  </a:lnTo>
                  <a:lnTo>
                    <a:pt x="816" y="1308"/>
                  </a:lnTo>
                  <a:lnTo>
                    <a:pt x="786" y="1320"/>
                  </a:lnTo>
                  <a:lnTo>
                    <a:pt x="754" y="1330"/>
                  </a:lnTo>
                  <a:lnTo>
                    <a:pt x="722" y="1340"/>
                  </a:lnTo>
                  <a:lnTo>
                    <a:pt x="690" y="1348"/>
                  </a:lnTo>
                  <a:lnTo>
                    <a:pt x="656" y="1354"/>
                  </a:lnTo>
                  <a:lnTo>
                    <a:pt x="622" y="1358"/>
                  </a:lnTo>
                  <a:lnTo>
                    <a:pt x="588" y="1360"/>
                  </a:lnTo>
                  <a:lnTo>
                    <a:pt x="552" y="1362"/>
                  </a:lnTo>
                  <a:lnTo>
                    <a:pt x="552" y="13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28D38FCD-E95F-4732-98C2-A1ACED2E204E}"/>
                </a:ext>
              </a:extLst>
            </p:cNvPr>
            <p:cNvSpPr txBox="1">
              <a:spLocks/>
            </p:cNvSpPr>
            <p:nvPr/>
          </p:nvSpPr>
          <p:spPr>
            <a:xfrm>
              <a:off x="5315240" y="5155101"/>
              <a:ext cx="1924050" cy="11336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  <a:defRPr/>
              </a:pPr>
              <a:r>
                <a:rPr lang="en-US" sz="3600" kern="0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THANK</a:t>
              </a:r>
            </a:p>
            <a:p>
              <a:pPr marL="12700" algn="ctr">
                <a:spcBef>
                  <a:spcPts val="100"/>
                </a:spcBef>
                <a:defRPr/>
              </a:pPr>
              <a:r>
                <a:rPr lang="en-US" sz="3600" kern="0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03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Different VM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6705130" y="1620441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Type-1 Hypervisor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990652" y="2794258"/>
            <a:ext cx="7854684" cy="36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992CC-AAC9-DB4B-91F4-7A68A763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6" t="25960" r="13235" b="5337"/>
          <a:stretch/>
        </p:blipFill>
        <p:spPr>
          <a:xfrm>
            <a:off x="1937717" y="1995608"/>
            <a:ext cx="8139460" cy="449640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F8B2EA2-ABC0-8647-A250-A51D150597A3}"/>
              </a:ext>
            </a:extLst>
          </p:cNvPr>
          <p:cNvSpPr/>
          <p:nvPr/>
        </p:nvSpPr>
        <p:spPr>
          <a:xfrm>
            <a:off x="2631760" y="1620441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Type-2 Hypervisor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0A7349-6EED-CE4B-80BF-8B138CBB2698}"/>
              </a:ext>
            </a:extLst>
          </p:cNvPr>
          <p:cNvSpPr/>
          <p:nvPr/>
        </p:nvSpPr>
        <p:spPr>
          <a:xfrm>
            <a:off x="4425512" y="4304579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Desktop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4966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-1 Vs Type-2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3107184" y="1713390"/>
            <a:ext cx="5266957" cy="4778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7170" name="Picture 2" descr="Hypervisor - Wikipedia">
            <a:extLst>
              <a:ext uri="{FF2B5EF4-FFF2-40B4-BE49-F238E27FC236}">
                <a16:creationId xmlns:a16="http://schemas.microsoft.com/office/drawing/2014/main" id="{B3659684-0B94-CE43-BD50-79255057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73" y="252728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-1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322775" y="1693692"/>
            <a:ext cx="8664604" cy="479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9218" name="Picture 2" descr="Best Server Virtualization Software - DNSstuff">
            <a:extLst>
              <a:ext uri="{FF2B5EF4-FFF2-40B4-BE49-F238E27FC236}">
                <a16:creationId xmlns:a16="http://schemas.microsoft.com/office/drawing/2014/main" id="{C28F20D2-548B-CE48-AE3D-2BD4B837D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3"/>
          <a:stretch/>
        </p:blipFill>
        <p:spPr bwMode="auto">
          <a:xfrm>
            <a:off x="1374742" y="1826711"/>
            <a:ext cx="8560670" cy="44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-2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322775" y="1693692"/>
            <a:ext cx="8664604" cy="2789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C2BA5-7C7B-0D4B-B81B-78C427AD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34" y="2048405"/>
            <a:ext cx="15494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FF459-C6A3-D947-B22C-76189C6E0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484" y="1980424"/>
            <a:ext cx="1600200" cy="1934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0EBDA-67EE-5A4D-8817-B97ADC2C3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81" y="2048405"/>
            <a:ext cx="1562100" cy="1866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FD56F8-95F4-5D49-A991-90026A960E97}"/>
              </a:ext>
            </a:extLst>
          </p:cNvPr>
          <p:cNvSpPr/>
          <p:nvPr/>
        </p:nvSpPr>
        <p:spPr>
          <a:xfrm>
            <a:off x="2378847" y="4769955"/>
            <a:ext cx="6333473" cy="1390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/>
              <a:t>Runs on top of Host OS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T</a:t>
            </a:r>
            <a:r>
              <a:rPr lang="en-US" dirty="0" err="1"/>
              <a:t>ypically</a:t>
            </a:r>
            <a:r>
              <a:rPr lang="en-US" dirty="0"/>
              <a:t> used for Development and Testing</a:t>
            </a:r>
            <a:endParaRPr lang="en-US" sz="1200" dirty="0"/>
          </a:p>
          <a:p>
            <a:pPr marL="171450" indent="-171450" latinLnBrk="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VMware Datacenter Architecture – Private Datacenter 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026" name="Picture 2" descr="TOE Architecture">
            <a:extLst>
              <a:ext uri="{FF2B5EF4-FFF2-40B4-BE49-F238E27FC236}">
                <a16:creationId xmlns:a16="http://schemas.microsoft.com/office/drawing/2014/main" id="{B91D592A-B4A9-479E-881E-5FD45985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48" y="1282937"/>
            <a:ext cx="5289452" cy="556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Hyper-Converged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4597636" y="1597269"/>
            <a:ext cx="7183777" cy="46360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11266" name="Picture 2" descr="Hyperconverged storage: Server, storage &amp; network in one box">
            <a:extLst>
              <a:ext uri="{FF2B5EF4-FFF2-40B4-BE49-F238E27FC236}">
                <a16:creationId xmlns:a16="http://schemas.microsoft.com/office/drawing/2014/main" id="{DF54B0D9-F287-E242-A7A4-D87E835A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09" y="1484885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Hyperconverged Infrastructure? | 3 Benefits of HCI | VMware">
            <a:extLst>
              <a:ext uri="{FF2B5EF4-FFF2-40B4-BE49-F238E27FC236}">
                <a16:creationId xmlns:a16="http://schemas.microsoft.com/office/drawing/2014/main" id="{248C900E-B3C1-2841-BD6F-8F3EA045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44" y="2041466"/>
            <a:ext cx="6636055" cy="35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Mware Hyper-Converged Software: The Ultimate HCI Tactical Solution for the  Public Sector - Virtual Blocks">
            <a:extLst>
              <a:ext uri="{FF2B5EF4-FFF2-40B4-BE49-F238E27FC236}">
                <a16:creationId xmlns:a16="http://schemas.microsoft.com/office/drawing/2014/main" id="{A68B1A9E-90A7-114C-9607-202AFF1D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36" y="3931560"/>
            <a:ext cx="2815876" cy="21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inite Overview - APR 2019" id="{BD312ADB-5937-41ED-AB2B-A4A66ECAE2BC}" vid="{68CC459F-BD5F-46AC-8775-0D95CA5BD642}"/>
    </a:ext>
  </a:extLst>
</a:theme>
</file>

<file path=ppt/theme/theme2.xml><?xml version="1.0" encoding="utf-8"?>
<a:theme xmlns:a="http://schemas.openxmlformats.org/drawingml/2006/main" name="396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inite Overview - APR 2019" id="{BD312ADB-5937-41ED-AB2B-A4A66ECAE2BC}" vid="{A0D26C13-E131-4A4E-884D-1D8811626655}"/>
    </a:ext>
  </a:extLst>
</a:theme>
</file>

<file path=ppt/theme/theme3.xml><?xml version="1.0" encoding="utf-8"?>
<a:theme xmlns:a="http://schemas.openxmlformats.org/drawingml/2006/main" name="3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Infinite Blu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2" ma:contentTypeDescription="Create a new document." ma:contentTypeScope="" ma:versionID="30c6e7f92ba482d6a9c71ef953087cba">
  <xsd:schema xmlns:xsd="http://www.w3.org/2001/XMLSchema" xmlns:xs="http://www.w3.org/2001/XMLSchema" xmlns:p="http://schemas.microsoft.com/office/2006/metadata/properties" xmlns:ns2="2161f9d7-60af-4494-a848-9a4ee4cba056" targetNamespace="http://schemas.microsoft.com/office/2006/metadata/properties" ma:root="true" ma:fieldsID="a2cbf2c7e381f6966f2dd0e4d91a3cef" ns2:_="">
    <xsd:import namespace="2161f9d7-60af-4494-a848-9a4ee4cba0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1f9d7-60af-4494-a848-9a4ee4cba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14B50A-DD05-46AF-AA65-BCB95A136C60}"/>
</file>

<file path=customXml/itemProps2.xml><?xml version="1.0" encoding="utf-8"?>
<ds:datastoreItem xmlns:ds="http://schemas.openxmlformats.org/officeDocument/2006/customXml" ds:itemID="{970EB7A4-E947-4F6A-ACEB-398D2DB502B2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1b2d7acd-1efe-4e92-9cd4-80214ffa32ea"/>
    <ds:schemaRef ds:uri="d6c10c49-ed4c-4c23-b053-8d802123dd9c"/>
  </ds:schemaRefs>
</ds:datastoreItem>
</file>

<file path=customXml/itemProps3.xml><?xml version="1.0" encoding="utf-8"?>
<ds:datastoreItem xmlns:ds="http://schemas.openxmlformats.org/officeDocument/2006/customXml" ds:itemID="{077FEC87-78A1-4E77-A65A-8E8C05B7FE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 Template 1</Template>
  <TotalTime>17514</TotalTime>
  <Words>1333</Words>
  <Application>Microsoft Office PowerPoint</Application>
  <PresentationFormat>Widescreen</PresentationFormat>
  <Paragraphs>309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Courier New</vt:lpstr>
      <vt:lpstr>Franklin Gothic Medium Cond</vt:lpstr>
      <vt:lpstr>Segoe UI</vt:lpstr>
      <vt:lpstr>System Font Regular</vt:lpstr>
      <vt:lpstr>Wingdings</vt:lpstr>
      <vt:lpstr>2_Office Theme</vt:lpstr>
      <vt:lpstr>396_Office Theme</vt:lpstr>
      <vt:lpstr>3_Office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Infinite</dc:creator>
  <cp:lastModifiedBy>Stalin Thangapandian</cp:lastModifiedBy>
  <cp:revision>357</cp:revision>
  <dcterms:created xsi:type="dcterms:W3CDTF">2019-07-29T10:03:57Z</dcterms:created>
  <dcterms:modified xsi:type="dcterms:W3CDTF">2021-03-06T06:08:32Z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  <property fmtid="{D5CDD505-2E9C-101B-9397-08002B2CF9AE}" pid="3" name="Created">
    <vt:filetime>2017-11-14T00:00:00Z</vt:filetime>
  </property>
  <property fmtid="{D5CDD505-2E9C-101B-9397-08002B2CF9AE}" pid="4" name="Creator">
    <vt:lpwstr>Microsoft® PowerPoint® 2013</vt:lpwstr>
  </property>
  <property fmtid="{D5CDD505-2E9C-101B-9397-08002B2CF9AE}" pid="5" name="LastSaved">
    <vt:filetime>2018-01-20T00:00:00Z</vt:filetime>
  </property>
  <property fmtid="{D5CDD505-2E9C-101B-9397-08002B2CF9AE}" pid="6" name="NXPowerLiteLastOptimized">
    <vt:lpwstr>6524632</vt:lpwstr>
  </property>
  <property fmtid="{D5CDD505-2E9C-101B-9397-08002B2CF9AE}" pid="7" name="NXPowerLiteSettings">
    <vt:lpwstr>C7000400038000</vt:lpwstr>
  </property>
  <property fmtid="{D5CDD505-2E9C-101B-9397-08002B2CF9AE}" pid="8" name="NXPowerLiteVersion">
    <vt:lpwstr>S8.2.1</vt:lpwstr>
  </property>
</Properties>
</file>